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8288000" cy="10287000"/>
  <p:notesSz cx="6858000" cy="9144000"/>
  <p:embeddedFontLst>
    <p:embeddedFont>
      <p:font typeface="Telegraf" panose="020B0604020202020204" charset="0"/>
      <p:regular r:id="rId13"/>
    </p:embeddedFont>
    <p:embeddedFont>
      <p:font typeface="Telegraf Bold" panose="020B0604020202020204" charset="0"/>
      <p:regular r:id="rId14"/>
    </p:embeddedFont>
    <p:embeddedFont>
      <p:font typeface="Telegraf Extra-Light" panose="020B0604020202020204" charset="0"/>
      <p:regular r:id="rId15"/>
    </p:embeddedFont>
    <p:embeddedFont>
      <p:font typeface="Telegraf Heavy" panose="020B0604020202020204" charset="0"/>
      <p:regular r:id="rId16"/>
    </p:embeddedFont>
    <p:embeddedFont>
      <p:font typeface="Telegraf Medium"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6" d="100"/>
          <a:sy n="56" d="100"/>
        </p:scale>
        <p:origin x="61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jpeg>
</file>

<file path=ppt/media/image10.svg>
</file>

<file path=ppt/media/image11.gif>
</file>

<file path=ppt/media/image12.png>
</file>

<file path=ppt/media/image13.svg>
</file>

<file path=ppt/media/image2.png>
</file>

<file path=ppt/media/image3.png>
</file>

<file path=ppt/media/image4.svg>
</file>

<file path=ppt/media/image5.png>
</file>

<file path=ppt/media/image6.svg>
</file>

<file path=ppt/media/image7.gi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gif"/></Relationships>
</file>

<file path=ppt/slides/_rels/slide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gif"/></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0312" r="-20312"/>
            </a:stretch>
          </a:blipFill>
        </p:spPr>
        <p:txBody>
          <a:bodyPr/>
          <a:lstStyle/>
          <a:p>
            <a:endParaRPr lang="en-US"/>
          </a:p>
        </p:txBody>
      </p:sp>
      <p:grpSp>
        <p:nvGrpSpPr>
          <p:cNvPr id="3" name="Group 3"/>
          <p:cNvGrpSpPr/>
          <p:nvPr/>
        </p:nvGrpSpPr>
        <p:grpSpPr>
          <a:xfrm>
            <a:off x="1624297" y="2821320"/>
            <a:ext cx="1329416" cy="1347908"/>
            <a:chOff x="0" y="0"/>
            <a:chExt cx="350134" cy="355005"/>
          </a:xfrm>
        </p:grpSpPr>
        <p:sp>
          <p:nvSpPr>
            <p:cNvPr id="4" name="Freeform 4"/>
            <p:cNvSpPr/>
            <p:nvPr/>
          </p:nvSpPr>
          <p:spPr>
            <a:xfrm>
              <a:off x="0" y="0"/>
              <a:ext cx="350134" cy="355005"/>
            </a:xfrm>
            <a:custGeom>
              <a:avLst/>
              <a:gdLst/>
              <a:ahLst/>
              <a:cxnLst/>
              <a:rect l="l" t="t" r="r" b="b"/>
              <a:pathLst>
                <a:path w="350134" h="355005">
                  <a:moveTo>
                    <a:pt x="0" y="0"/>
                  </a:moveTo>
                  <a:lnTo>
                    <a:pt x="350134" y="0"/>
                  </a:lnTo>
                  <a:lnTo>
                    <a:pt x="350134" y="355005"/>
                  </a:lnTo>
                  <a:lnTo>
                    <a:pt x="0" y="355005"/>
                  </a:lnTo>
                  <a:close/>
                </a:path>
              </a:pathLst>
            </a:custGeom>
            <a:solidFill>
              <a:srgbClr val="000000">
                <a:alpha val="0"/>
              </a:srgbClr>
            </a:solidFill>
            <a:ln w="2476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5" name="TextBox 5"/>
            <p:cNvSpPr txBox="1"/>
            <p:nvPr/>
          </p:nvSpPr>
          <p:spPr>
            <a:xfrm>
              <a:off x="0" y="-38100"/>
              <a:ext cx="350134" cy="393105"/>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0810307" y="2720635"/>
            <a:ext cx="5743654" cy="5743654"/>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9" name="Freeform 9"/>
          <p:cNvSpPr/>
          <p:nvPr/>
        </p:nvSpPr>
        <p:spPr>
          <a:xfrm>
            <a:off x="11700663" y="2080041"/>
            <a:ext cx="4099220" cy="6384249"/>
          </a:xfrm>
          <a:custGeom>
            <a:avLst/>
            <a:gdLst/>
            <a:ahLst/>
            <a:cxnLst/>
            <a:rect l="l" t="t" r="r" b="b"/>
            <a:pathLst>
              <a:path w="4099220" h="6384249">
                <a:moveTo>
                  <a:pt x="0" y="0"/>
                </a:moveTo>
                <a:lnTo>
                  <a:pt x="4099220" y="0"/>
                </a:lnTo>
                <a:lnTo>
                  <a:pt x="4099220" y="6384248"/>
                </a:lnTo>
                <a:lnTo>
                  <a:pt x="0" y="6384248"/>
                </a:lnTo>
                <a:lnTo>
                  <a:pt x="0" y="0"/>
                </a:lnTo>
                <a:close/>
              </a:path>
            </a:pathLst>
          </a:custGeom>
          <a:blipFill>
            <a:blip r:embed="rId3"/>
            <a:stretch>
              <a:fillRect/>
            </a:stretch>
          </a:blipFill>
        </p:spPr>
        <p:txBody>
          <a:bodyPr/>
          <a:lstStyle/>
          <a:p>
            <a:endParaRPr lang="en-US"/>
          </a:p>
        </p:txBody>
      </p:sp>
      <p:grpSp>
        <p:nvGrpSpPr>
          <p:cNvPr id="10" name="Group 10"/>
          <p:cNvGrpSpPr/>
          <p:nvPr/>
        </p:nvGrpSpPr>
        <p:grpSpPr>
          <a:xfrm>
            <a:off x="1624297" y="766151"/>
            <a:ext cx="15462115" cy="870746"/>
            <a:chOff x="0" y="0"/>
            <a:chExt cx="7216575" cy="406400"/>
          </a:xfrm>
        </p:grpSpPr>
        <p:sp>
          <p:nvSpPr>
            <p:cNvPr id="11" name="Freeform 11"/>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12" name="TextBox 12"/>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13" name="Group 13"/>
          <p:cNvGrpSpPr/>
          <p:nvPr/>
        </p:nvGrpSpPr>
        <p:grpSpPr>
          <a:xfrm>
            <a:off x="2283257" y="990458"/>
            <a:ext cx="416341" cy="422132"/>
            <a:chOff x="0" y="0"/>
            <a:chExt cx="109654" cy="111179"/>
          </a:xfrm>
        </p:grpSpPr>
        <p:sp>
          <p:nvSpPr>
            <p:cNvPr id="14" name="Freeform 14"/>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5" name="TextBox 15"/>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16" name="Group 16"/>
          <p:cNvGrpSpPr/>
          <p:nvPr/>
        </p:nvGrpSpPr>
        <p:grpSpPr>
          <a:xfrm>
            <a:off x="15547162" y="8907433"/>
            <a:ext cx="2013598" cy="701734"/>
            <a:chOff x="0" y="0"/>
            <a:chExt cx="530330" cy="184819"/>
          </a:xfrm>
        </p:grpSpPr>
        <p:sp>
          <p:nvSpPr>
            <p:cNvPr id="17" name="Freeform 17"/>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8" name="TextBox 18"/>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sp>
        <p:nvSpPr>
          <p:cNvPr id="19" name="TextBox 19"/>
          <p:cNvSpPr txBox="1"/>
          <p:nvPr/>
        </p:nvSpPr>
        <p:spPr>
          <a:xfrm>
            <a:off x="1969901" y="3190633"/>
            <a:ext cx="7458611" cy="1713655"/>
          </a:xfrm>
          <a:prstGeom prst="rect">
            <a:avLst/>
          </a:prstGeom>
        </p:spPr>
        <p:txBody>
          <a:bodyPr lIns="0" tIns="0" rIns="0" bIns="0" rtlCol="0" anchor="t">
            <a:spAutoFit/>
          </a:bodyPr>
          <a:lstStyle/>
          <a:p>
            <a:pPr algn="l">
              <a:lnSpc>
                <a:spcPts val="11997"/>
              </a:lnSpc>
            </a:pPr>
            <a:r>
              <a:rPr lang="en-US" sz="12242">
                <a:solidFill>
                  <a:srgbClr val="FFFFFF"/>
                </a:solidFill>
                <a:latin typeface="Telegraf"/>
                <a:ea typeface="Telegraf"/>
                <a:cs typeface="Telegraf"/>
                <a:sym typeface="Telegraf"/>
              </a:rPr>
              <a:t>WALKIE</a:t>
            </a:r>
          </a:p>
        </p:txBody>
      </p:sp>
      <p:sp>
        <p:nvSpPr>
          <p:cNvPr id="20" name="TextBox 20"/>
          <p:cNvSpPr txBox="1"/>
          <p:nvPr/>
        </p:nvSpPr>
        <p:spPr>
          <a:xfrm>
            <a:off x="2953714" y="5160645"/>
            <a:ext cx="7458611" cy="1713655"/>
          </a:xfrm>
          <a:prstGeom prst="rect">
            <a:avLst/>
          </a:prstGeom>
        </p:spPr>
        <p:txBody>
          <a:bodyPr lIns="0" tIns="0" rIns="0" bIns="0" rtlCol="0" anchor="t">
            <a:spAutoFit/>
          </a:bodyPr>
          <a:lstStyle/>
          <a:p>
            <a:pPr algn="l">
              <a:lnSpc>
                <a:spcPts val="11997"/>
              </a:lnSpc>
            </a:pPr>
            <a:r>
              <a:rPr lang="en-US" sz="12242" b="1">
                <a:solidFill>
                  <a:srgbClr val="FFFFFF"/>
                </a:solidFill>
                <a:latin typeface="Telegraf Heavy"/>
                <a:ea typeface="Telegraf Heavy"/>
                <a:cs typeface="Telegraf Heavy"/>
                <a:sym typeface="Telegraf Heavy"/>
              </a:rPr>
              <a:t>TALKIE</a:t>
            </a:r>
          </a:p>
        </p:txBody>
      </p:sp>
      <p:sp>
        <p:nvSpPr>
          <p:cNvPr id="21" name="TextBox 21"/>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22" name="TextBox 22"/>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23" name="TextBox 23"/>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24" name="TextBox 24"/>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25" name="TextBox 25"/>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6" name="TextBox 26"/>
          <p:cNvSpPr txBox="1"/>
          <p:nvPr/>
        </p:nvSpPr>
        <p:spPr>
          <a:xfrm>
            <a:off x="2459897" y="7646642"/>
            <a:ext cx="6054754" cy="427235"/>
          </a:xfrm>
          <a:prstGeom prst="rect">
            <a:avLst/>
          </a:prstGeom>
        </p:spPr>
        <p:txBody>
          <a:bodyPr lIns="0" tIns="0" rIns="0" bIns="0" rtlCol="0" anchor="t">
            <a:spAutoFit/>
          </a:bodyPr>
          <a:lstStyle/>
          <a:p>
            <a:pPr algn="l">
              <a:lnSpc>
                <a:spcPts val="3226"/>
              </a:lnSpc>
              <a:spcBef>
                <a:spcPct val="0"/>
              </a:spcBef>
            </a:pPr>
            <a:r>
              <a:rPr lang="en-US" sz="2304" spc="1316">
                <a:solidFill>
                  <a:srgbClr val="FFFFFF"/>
                </a:solidFill>
                <a:latin typeface="Telegraf"/>
                <a:ea typeface="Telegraf"/>
                <a:cs typeface="Telegraf"/>
                <a:sym typeface="Telegraf"/>
              </a:rPr>
              <a:t>PRESENTATION</a:t>
            </a:r>
          </a:p>
        </p:txBody>
      </p:sp>
      <p:sp>
        <p:nvSpPr>
          <p:cNvPr id="27" name="TextBox 27"/>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Start Slide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452038" y="3863046"/>
            <a:ext cx="5955380" cy="595538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TextBox 14"/>
          <p:cNvSpPr txBox="1"/>
          <p:nvPr/>
        </p:nvSpPr>
        <p:spPr>
          <a:xfrm>
            <a:off x="2828995" y="2008689"/>
            <a:ext cx="14430305" cy="978878"/>
          </a:xfrm>
          <a:prstGeom prst="rect">
            <a:avLst/>
          </a:prstGeom>
        </p:spPr>
        <p:txBody>
          <a:bodyPr lIns="0" tIns="0" rIns="0" bIns="0" rtlCol="0" anchor="t">
            <a:spAutoFit/>
          </a:bodyPr>
          <a:lstStyle/>
          <a:p>
            <a:pPr algn="l">
              <a:lnSpc>
                <a:spcPts val="6756"/>
              </a:lnSpc>
            </a:pPr>
            <a:r>
              <a:rPr lang="en-US" sz="6894">
                <a:solidFill>
                  <a:srgbClr val="FFFFFF"/>
                </a:solidFill>
                <a:latin typeface="Telegraf Extra-Light"/>
                <a:ea typeface="Telegraf Extra-Light"/>
                <a:cs typeface="Telegraf Extra-Light"/>
                <a:sym typeface="Telegraf Extra-Light"/>
              </a:rPr>
              <a:t>Chat System Using Shared Memory</a:t>
            </a:r>
          </a:p>
        </p:txBody>
      </p:sp>
      <p:grpSp>
        <p:nvGrpSpPr>
          <p:cNvPr id="15" name="Group 15"/>
          <p:cNvGrpSpPr/>
          <p:nvPr/>
        </p:nvGrpSpPr>
        <p:grpSpPr>
          <a:xfrm>
            <a:off x="9327416" y="6339040"/>
            <a:ext cx="561811" cy="561811"/>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7" name="TextBox 1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8" name="Group 18"/>
          <p:cNvGrpSpPr/>
          <p:nvPr/>
        </p:nvGrpSpPr>
        <p:grpSpPr>
          <a:xfrm>
            <a:off x="2491428" y="1822546"/>
            <a:ext cx="938300" cy="845785"/>
            <a:chOff x="0" y="0"/>
            <a:chExt cx="247124" cy="222758"/>
          </a:xfrm>
        </p:grpSpPr>
        <p:sp>
          <p:nvSpPr>
            <p:cNvPr id="19" name="Freeform 19"/>
            <p:cNvSpPr/>
            <p:nvPr/>
          </p:nvSpPr>
          <p:spPr>
            <a:xfrm>
              <a:off x="0" y="0"/>
              <a:ext cx="247124" cy="222758"/>
            </a:xfrm>
            <a:custGeom>
              <a:avLst/>
              <a:gdLst/>
              <a:ahLst/>
              <a:cxnLst/>
              <a:rect l="l" t="t" r="r" b="b"/>
              <a:pathLst>
                <a:path w="247124" h="222758">
                  <a:moveTo>
                    <a:pt x="0" y="0"/>
                  </a:moveTo>
                  <a:lnTo>
                    <a:pt x="247124" y="0"/>
                  </a:lnTo>
                  <a:lnTo>
                    <a:pt x="247124" y="222758"/>
                  </a:lnTo>
                  <a:lnTo>
                    <a:pt x="0" y="222758"/>
                  </a:lnTo>
                  <a:close/>
                </a:path>
              </a:pathLst>
            </a:custGeom>
            <a:solidFill>
              <a:srgbClr val="000000">
                <a:alpha val="0"/>
              </a:srgbClr>
            </a:solidFill>
            <a:ln w="11430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20" name="TextBox 20"/>
            <p:cNvSpPr txBox="1"/>
            <p:nvPr/>
          </p:nvSpPr>
          <p:spPr>
            <a:xfrm>
              <a:off x="0" y="-38100"/>
              <a:ext cx="247124" cy="260858"/>
            </a:xfrm>
            <a:prstGeom prst="rect">
              <a:avLst/>
            </a:prstGeom>
          </p:spPr>
          <p:txBody>
            <a:bodyPr lIns="50800" tIns="50800" rIns="50800" bIns="50800" rtlCol="0" anchor="ctr"/>
            <a:lstStyle/>
            <a:p>
              <a:pPr algn="ctr">
                <a:lnSpc>
                  <a:spcPts val="2659"/>
                </a:lnSpc>
                <a:spcBef>
                  <a:spcPct val="0"/>
                </a:spcBef>
              </a:pPr>
              <a:endParaRPr/>
            </a:p>
          </p:txBody>
        </p:sp>
      </p:grpSp>
      <p:grpSp>
        <p:nvGrpSpPr>
          <p:cNvPr id="21" name="Group 21"/>
          <p:cNvGrpSpPr/>
          <p:nvPr/>
        </p:nvGrpSpPr>
        <p:grpSpPr>
          <a:xfrm>
            <a:off x="9355354" y="8210216"/>
            <a:ext cx="565886" cy="565886"/>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4" name="Group 24"/>
          <p:cNvGrpSpPr/>
          <p:nvPr/>
        </p:nvGrpSpPr>
        <p:grpSpPr>
          <a:xfrm>
            <a:off x="9355354" y="7271770"/>
            <a:ext cx="561811" cy="561811"/>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7" name="Group 27"/>
          <p:cNvGrpSpPr/>
          <p:nvPr/>
        </p:nvGrpSpPr>
        <p:grpSpPr>
          <a:xfrm>
            <a:off x="9355354" y="9258300"/>
            <a:ext cx="565886" cy="565886"/>
            <a:chOff x="0" y="0"/>
            <a:chExt cx="812800" cy="812800"/>
          </a:xfrm>
        </p:grpSpPr>
        <p:sp>
          <p:nvSpPr>
            <p:cNvPr id="28" name="Freeform 2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9" name="TextBox 2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0" name="Freeform 30"/>
          <p:cNvSpPr/>
          <p:nvPr/>
        </p:nvSpPr>
        <p:spPr>
          <a:xfrm>
            <a:off x="2828995" y="5143500"/>
            <a:ext cx="3466484" cy="4423588"/>
          </a:xfrm>
          <a:custGeom>
            <a:avLst/>
            <a:gdLst/>
            <a:ahLst/>
            <a:cxnLst/>
            <a:rect l="l" t="t" r="r" b="b"/>
            <a:pathLst>
              <a:path w="3466484" h="4423588">
                <a:moveTo>
                  <a:pt x="0" y="0"/>
                </a:moveTo>
                <a:lnTo>
                  <a:pt x="3466485" y="0"/>
                </a:lnTo>
                <a:lnTo>
                  <a:pt x="3466485" y="4423588"/>
                </a:lnTo>
                <a:lnTo>
                  <a:pt x="0" y="44235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1" name="TextBox 31"/>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32" name="TextBox 32"/>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33" name="TextBox 33"/>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34" name="TextBox 34"/>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35" name="TextBox 35"/>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36" name="TextBox 36"/>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37" name="TextBox 37"/>
          <p:cNvSpPr txBox="1"/>
          <p:nvPr/>
        </p:nvSpPr>
        <p:spPr>
          <a:xfrm>
            <a:off x="3429728" y="2855431"/>
            <a:ext cx="8653165" cy="1007615"/>
          </a:xfrm>
          <a:prstGeom prst="rect">
            <a:avLst/>
          </a:prstGeom>
        </p:spPr>
        <p:txBody>
          <a:bodyPr lIns="0" tIns="0" rIns="0" bIns="0" rtlCol="0" anchor="t">
            <a:spAutoFit/>
          </a:bodyPr>
          <a:lstStyle/>
          <a:p>
            <a:pPr algn="l">
              <a:lnSpc>
                <a:spcPts val="6942"/>
              </a:lnSpc>
            </a:pPr>
            <a:r>
              <a:rPr lang="en-US" sz="7084" b="1">
                <a:solidFill>
                  <a:srgbClr val="FFFFFF"/>
                </a:solidFill>
                <a:latin typeface="Telegraf Heavy"/>
                <a:ea typeface="Telegraf Heavy"/>
                <a:cs typeface="Telegraf Heavy"/>
                <a:sym typeface="Telegraf Heavy"/>
              </a:rPr>
              <a:t>&amp; Synchronization</a:t>
            </a:r>
          </a:p>
        </p:txBody>
      </p:sp>
      <p:sp>
        <p:nvSpPr>
          <p:cNvPr id="38" name="TextBox 38"/>
          <p:cNvSpPr txBox="1"/>
          <p:nvPr/>
        </p:nvSpPr>
        <p:spPr>
          <a:xfrm>
            <a:off x="8701661" y="3482867"/>
            <a:ext cx="8004444" cy="2173204"/>
          </a:xfrm>
          <a:prstGeom prst="rect">
            <a:avLst/>
          </a:prstGeom>
        </p:spPr>
        <p:txBody>
          <a:bodyPr lIns="0" tIns="0" rIns="0" bIns="0" rtlCol="0" anchor="t">
            <a:spAutoFit/>
          </a:bodyPr>
          <a:lstStyle/>
          <a:p>
            <a:pPr algn="just">
              <a:lnSpc>
                <a:spcPts val="2841"/>
              </a:lnSpc>
            </a:pPr>
            <a:endParaRPr/>
          </a:p>
          <a:p>
            <a:pPr algn="just">
              <a:lnSpc>
                <a:spcPts val="2841"/>
              </a:lnSpc>
              <a:spcBef>
                <a:spcPct val="0"/>
              </a:spcBef>
            </a:pPr>
            <a:r>
              <a:rPr lang="en-US" sz="2029">
                <a:solidFill>
                  <a:srgbClr val="FFFFFF"/>
                </a:solidFill>
                <a:latin typeface="Telegraf"/>
                <a:ea typeface="Telegraf"/>
                <a:cs typeface="Telegraf"/>
                <a:sym typeface="Telegraf"/>
              </a:rPr>
              <a:t>Unlike socket-based communication, shared memory provides high-speed communication because data does not need to be transferred through the network stack. However, this approach is limited to processes running on the same operating system instance.</a:t>
            </a:r>
          </a:p>
        </p:txBody>
      </p:sp>
      <p:sp>
        <p:nvSpPr>
          <p:cNvPr id="39" name="TextBox 39"/>
          <p:cNvSpPr txBox="1"/>
          <p:nvPr/>
        </p:nvSpPr>
        <p:spPr>
          <a:xfrm>
            <a:off x="8789486" y="5301321"/>
            <a:ext cx="8821712" cy="884452"/>
          </a:xfrm>
          <a:prstGeom prst="rect">
            <a:avLst/>
          </a:prstGeom>
        </p:spPr>
        <p:txBody>
          <a:bodyPr lIns="0" tIns="0" rIns="0" bIns="0" rtlCol="0" anchor="t">
            <a:spAutoFit/>
          </a:bodyPr>
          <a:lstStyle/>
          <a:p>
            <a:pPr algn="l">
              <a:lnSpc>
                <a:spcPts val="3292"/>
              </a:lnSpc>
            </a:pPr>
            <a:endParaRPr/>
          </a:p>
          <a:p>
            <a:pPr algn="l">
              <a:lnSpc>
                <a:spcPts val="3292"/>
              </a:lnSpc>
            </a:pPr>
            <a:r>
              <a:rPr lang="en-US" sz="3359">
                <a:solidFill>
                  <a:srgbClr val="FFFFFF"/>
                </a:solidFill>
                <a:latin typeface="Telegraf"/>
                <a:ea typeface="Telegraf"/>
                <a:cs typeface="Telegraf"/>
                <a:sym typeface="Telegraf"/>
              </a:rPr>
              <a:t>Key Operating System Concepts Used:</a:t>
            </a:r>
          </a:p>
        </p:txBody>
      </p:sp>
      <p:sp>
        <p:nvSpPr>
          <p:cNvPr id="40" name="TextBox 40"/>
          <p:cNvSpPr txBox="1"/>
          <p:nvPr/>
        </p:nvSpPr>
        <p:spPr>
          <a:xfrm>
            <a:off x="10080605" y="9292247"/>
            <a:ext cx="4992810"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Synchronization</a:t>
            </a:r>
          </a:p>
        </p:txBody>
      </p:sp>
      <p:sp>
        <p:nvSpPr>
          <p:cNvPr id="41" name="TextBox 41"/>
          <p:cNvSpPr txBox="1"/>
          <p:nvPr/>
        </p:nvSpPr>
        <p:spPr>
          <a:xfrm>
            <a:off x="10162598" y="8301225"/>
            <a:ext cx="3577815"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Semaphores</a:t>
            </a:r>
          </a:p>
        </p:txBody>
      </p:sp>
      <p:sp>
        <p:nvSpPr>
          <p:cNvPr id="42" name="TextBox 42"/>
          <p:cNvSpPr txBox="1"/>
          <p:nvPr/>
        </p:nvSpPr>
        <p:spPr>
          <a:xfrm>
            <a:off x="10060536" y="6425974"/>
            <a:ext cx="6151752"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Shared memory</a:t>
            </a:r>
          </a:p>
        </p:txBody>
      </p:sp>
      <p:sp>
        <p:nvSpPr>
          <p:cNvPr id="43" name="TextBox 43"/>
          <p:cNvSpPr txBox="1"/>
          <p:nvPr/>
        </p:nvSpPr>
        <p:spPr>
          <a:xfrm>
            <a:off x="10080605" y="6927356"/>
            <a:ext cx="8125402" cy="884452"/>
          </a:xfrm>
          <a:prstGeom prst="rect">
            <a:avLst/>
          </a:prstGeom>
        </p:spPr>
        <p:txBody>
          <a:bodyPr lIns="0" tIns="0" rIns="0" bIns="0" rtlCol="0" anchor="t">
            <a:spAutoFit/>
          </a:bodyPr>
          <a:lstStyle/>
          <a:p>
            <a:pPr algn="l">
              <a:lnSpc>
                <a:spcPts val="3292"/>
              </a:lnSpc>
            </a:pPr>
            <a:endParaRPr/>
          </a:p>
          <a:p>
            <a:pPr algn="l">
              <a:lnSpc>
                <a:spcPts val="3292"/>
              </a:lnSpc>
            </a:pPr>
            <a:r>
              <a:rPr lang="en-US" sz="3359">
                <a:solidFill>
                  <a:srgbClr val="FFFFFF"/>
                </a:solidFill>
                <a:latin typeface="Telegraf"/>
                <a:ea typeface="Telegraf"/>
                <a:cs typeface="Telegraf"/>
                <a:sym typeface="Telegraf"/>
              </a:rPr>
              <a:t>Critical section protection</a:t>
            </a:r>
          </a:p>
        </p:txBody>
      </p:sp>
    </p:spTree>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20312" r="-20312"/>
            </a:stretch>
          </a:blipFill>
        </p:spPr>
        <p:txBody>
          <a:bodyPr/>
          <a:lstStyle/>
          <a:p>
            <a:endParaRPr lang="en-US"/>
          </a:p>
        </p:txBody>
      </p:sp>
      <p:grpSp>
        <p:nvGrpSpPr>
          <p:cNvPr id="3" name="Group 3"/>
          <p:cNvGrpSpPr/>
          <p:nvPr/>
        </p:nvGrpSpPr>
        <p:grpSpPr>
          <a:xfrm>
            <a:off x="1624297" y="766151"/>
            <a:ext cx="15462115" cy="870746"/>
            <a:chOff x="0" y="0"/>
            <a:chExt cx="7216575" cy="406400"/>
          </a:xfrm>
        </p:grpSpPr>
        <p:sp>
          <p:nvSpPr>
            <p:cNvPr id="4" name="Freeform 4"/>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5" name="TextBox 5"/>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6" name="Group 6"/>
          <p:cNvGrpSpPr/>
          <p:nvPr/>
        </p:nvGrpSpPr>
        <p:grpSpPr>
          <a:xfrm>
            <a:off x="2283257" y="990458"/>
            <a:ext cx="416341" cy="422132"/>
            <a:chOff x="0" y="0"/>
            <a:chExt cx="109654" cy="111179"/>
          </a:xfrm>
        </p:grpSpPr>
        <p:sp>
          <p:nvSpPr>
            <p:cNvPr id="7" name="Freeform 7"/>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8" name="TextBox 8"/>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0" name="TextBox 10"/>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1" name="TextBox 11"/>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2" name="TextBox 12"/>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3" name="TextBox 13"/>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grpSp>
        <p:nvGrpSpPr>
          <p:cNvPr id="14" name="Group 14"/>
          <p:cNvGrpSpPr/>
          <p:nvPr/>
        </p:nvGrpSpPr>
        <p:grpSpPr>
          <a:xfrm>
            <a:off x="15547162" y="8907433"/>
            <a:ext cx="2013598" cy="701734"/>
            <a:chOff x="0" y="0"/>
            <a:chExt cx="530330" cy="184819"/>
          </a:xfrm>
        </p:grpSpPr>
        <p:sp>
          <p:nvSpPr>
            <p:cNvPr id="15" name="Freeform 15"/>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6" name="TextBox 16"/>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End Slide</a:t>
            </a:r>
          </a:p>
        </p:txBody>
      </p:sp>
      <p:grpSp>
        <p:nvGrpSpPr>
          <p:cNvPr id="18" name="Group 18"/>
          <p:cNvGrpSpPr/>
          <p:nvPr/>
        </p:nvGrpSpPr>
        <p:grpSpPr>
          <a:xfrm rot="985282">
            <a:off x="4182882" y="2271599"/>
            <a:ext cx="5743654" cy="5743654"/>
            <a:chOff x="0" y="0"/>
            <a:chExt cx="812800" cy="812800"/>
          </a:xfrm>
        </p:grpSpPr>
        <p:sp>
          <p:nvSpPr>
            <p:cNvPr id="19" name="Freeform 19"/>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41000"/>
                  </a:srgbClr>
                </a:gs>
                <a:gs pos="100000">
                  <a:srgbClr val="94B9FF">
                    <a:alpha val="0"/>
                  </a:srgbClr>
                </a:gs>
              </a:gsLst>
              <a:lin ang="0"/>
            </a:gradFill>
          </p:spPr>
          <p:txBody>
            <a:bodyPr/>
            <a:lstStyle/>
            <a:p>
              <a:endParaRPr lang="en-US"/>
            </a:p>
          </p:txBody>
        </p:sp>
        <p:sp>
          <p:nvSpPr>
            <p:cNvPr id="20" name="TextBox 20"/>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21" name="Group 21"/>
          <p:cNvGrpSpPr/>
          <p:nvPr/>
        </p:nvGrpSpPr>
        <p:grpSpPr>
          <a:xfrm rot="-7538965">
            <a:off x="10139692" y="2271599"/>
            <a:ext cx="5743654" cy="5743654"/>
            <a:chOff x="0" y="0"/>
            <a:chExt cx="812800" cy="812800"/>
          </a:xfrm>
        </p:grpSpPr>
        <p:sp>
          <p:nvSpPr>
            <p:cNvPr id="22" name="Freeform 2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41000"/>
                  </a:srgbClr>
                </a:gs>
                <a:gs pos="100000">
                  <a:srgbClr val="94B9FF">
                    <a:alpha val="0"/>
                  </a:srgbClr>
                </a:gs>
              </a:gsLst>
              <a:lin ang="0"/>
            </a:gradFill>
          </p:spPr>
          <p:txBody>
            <a:bodyPr/>
            <a:lstStyle/>
            <a:p>
              <a:endParaRPr lang="en-US"/>
            </a:p>
          </p:txBody>
        </p:sp>
        <p:sp>
          <p:nvSpPr>
            <p:cNvPr id="23" name="TextBox 2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4" name="TextBox 24"/>
          <p:cNvSpPr txBox="1"/>
          <p:nvPr/>
        </p:nvSpPr>
        <p:spPr>
          <a:xfrm>
            <a:off x="6501542" y="3756804"/>
            <a:ext cx="5284917" cy="1713655"/>
          </a:xfrm>
          <a:prstGeom prst="rect">
            <a:avLst/>
          </a:prstGeom>
        </p:spPr>
        <p:txBody>
          <a:bodyPr lIns="0" tIns="0" rIns="0" bIns="0" rtlCol="0" anchor="t">
            <a:spAutoFit/>
          </a:bodyPr>
          <a:lstStyle/>
          <a:p>
            <a:pPr algn="ctr">
              <a:lnSpc>
                <a:spcPts val="11997"/>
              </a:lnSpc>
            </a:pPr>
            <a:r>
              <a:rPr lang="en-US" sz="12242">
                <a:solidFill>
                  <a:srgbClr val="FFFFFF"/>
                </a:solidFill>
                <a:latin typeface="Telegraf Extra-Light"/>
                <a:ea typeface="Telegraf Extra-Light"/>
                <a:cs typeface="Telegraf Extra-Light"/>
                <a:sym typeface="Telegraf Extra-Light"/>
              </a:rPr>
              <a:t>Thank</a:t>
            </a:r>
          </a:p>
        </p:txBody>
      </p:sp>
      <p:sp>
        <p:nvSpPr>
          <p:cNvPr id="25" name="TextBox 25"/>
          <p:cNvSpPr txBox="1"/>
          <p:nvPr/>
        </p:nvSpPr>
        <p:spPr>
          <a:xfrm>
            <a:off x="6501542" y="4959416"/>
            <a:ext cx="5284917" cy="1713655"/>
          </a:xfrm>
          <a:prstGeom prst="rect">
            <a:avLst/>
          </a:prstGeom>
        </p:spPr>
        <p:txBody>
          <a:bodyPr lIns="0" tIns="0" rIns="0" bIns="0" rtlCol="0" anchor="t">
            <a:spAutoFit/>
          </a:bodyPr>
          <a:lstStyle/>
          <a:p>
            <a:pPr algn="ctr">
              <a:lnSpc>
                <a:spcPts val="11997"/>
              </a:lnSpc>
            </a:pPr>
            <a:r>
              <a:rPr lang="en-US" sz="12242" b="1">
                <a:solidFill>
                  <a:srgbClr val="FFFFFF"/>
                </a:solidFill>
                <a:latin typeface="Telegraf Heavy"/>
                <a:ea typeface="Telegraf Heavy"/>
                <a:cs typeface="Telegraf Heavy"/>
                <a:sym typeface="Telegraf Heavy"/>
              </a:rPr>
              <a:t>You!</a:t>
            </a:r>
          </a:p>
        </p:txBody>
      </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167519" y="1815773"/>
            <a:ext cx="1055783" cy="991441"/>
            <a:chOff x="0" y="0"/>
            <a:chExt cx="278066" cy="261120"/>
          </a:xfrm>
        </p:grpSpPr>
        <p:sp>
          <p:nvSpPr>
            <p:cNvPr id="12" name="Freeform 12"/>
            <p:cNvSpPr/>
            <p:nvPr/>
          </p:nvSpPr>
          <p:spPr>
            <a:xfrm>
              <a:off x="0" y="0"/>
              <a:ext cx="278066" cy="261120"/>
            </a:xfrm>
            <a:custGeom>
              <a:avLst/>
              <a:gdLst/>
              <a:ahLst/>
              <a:cxnLst/>
              <a:rect l="l" t="t" r="r" b="b"/>
              <a:pathLst>
                <a:path w="278066" h="261120">
                  <a:moveTo>
                    <a:pt x="0" y="0"/>
                  </a:moveTo>
                  <a:lnTo>
                    <a:pt x="278066" y="0"/>
                  </a:lnTo>
                  <a:lnTo>
                    <a:pt x="278066" y="261120"/>
                  </a:lnTo>
                  <a:lnTo>
                    <a:pt x="0" y="261120"/>
                  </a:lnTo>
                  <a:close/>
                </a:path>
              </a:pathLst>
            </a:custGeom>
            <a:solidFill>
              <a:srgbClr val="000000">
                <a:alpha val="0"/>
              </a:srgbClr>
            </a:solidFill>
            <a:ln w="1333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3" name="TextBox 13"/>
            <p:cNvSpPr txBox="1"/>
            <p:nvPr/>
          </p:nvSpPr>
          <p:spPr>
            <a:xfrm>
              <a:off x="0" y="-38100"/>
              <a:ext cx="278066" cy="299220"/>
            </a:xfrm>
            <a:prstGeom prst="rect">
              <a:avLst/>
            </a:prstGeom>
          </p:spPr>
          <p:txBody>
            <a:bodyPr lIns="50800" tIns="50800" rIns="50800" bIns="50800" rtlCol="0" anchor="ctr"/>
            <a:lstStyle/>
            <a:p>
              <a:pPr algn="ctr">
                <a:lnSpc>
                  <a:spcPts val="2659"/>
                </a:lnSpc>
                <a:spcBef>
                  <a:spcPct val="0"/>
                </a:spcBef>
              </a:pPr>
              <a:endParaRPr/>
            </a:p>
          </p:txBody>
        </p:sp>
      </p:grpSp>
      <p:grpSp>
        <p:nvGrpSpPr>
          <p:cNvPr id="14" name="Group 14"/>
          <p:cNvGrpSpPr/>
          <p:nvPr/>
        </p:nvGrpSpPr>
        <p:grpSpPr>
          <a:xfrm>
            <a:off x="11515646" y="1844881"/>
            <a:ext cx="5743654" cy="5743654"/>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7" name="Freeform 17"/>
          <p:cNvSpPr/>
          <p:nvPr/>
        </p:nvSpPr>
        <p:spPr>
          <a:xfrm>
            <a:off x="12203149" y="2807215"/>
            <a:ext cx="6084851" cy="5941027"/>
          </a:xfrm>
          <a:custGeom>
            <a:avLst/>
            <a:gdLst/>
            <a:ahLst/>
            <a:cxnLst/>
            <a:rect l="l" t="t" r="r" b="b"/>
            <a:pathLst>
              <a:path w="6084851" h="5941027">
                <a:moveTo>
                  <a:pt x="0" y="0"/>
                </a:moveTo>
                <a:lnTo>
                  <a:pt x="6084851" y="0"/>
                </a:lnTo>
                <a:lnTo>
                  <a:pt x="6084851" y="5941027"/>
                </a:lnTo>
                <a:lnTo>
                  <a:pt x="0" y="594102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8" name="TextBox 18"/>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9" name="TextBox 19"/>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20" name="TextBox 20"/>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21" name="TextBox 21"/>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22" name="TextBox 22"/>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3" name="TextBox 23"/>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4" name="TextBox 24"/>
          <p:cNvSpPr txBox="1"/>
          <p:nvPr/>
        </p:nvSpPr>
        <p:spPr>
          <a:xfrm>
            <a:off x="1624297" y="2004051"/>
            <a:ext cx="6667542" cy="706069"/>
          </a:xfrm>
          <a:prstGeom prst="rect">
            <a:avLst/>
          </a:prstGeom>
        </p:spPr>
        <p:txBody>
          <a:bodyPr lIns="0" tIns="0" rIns="0" bIns="0" rtlCol="0" anchor="t">
            <a:spAutoFit/>
          </a:bodyPr>
          <a:lstStyle/>
          <a:p>
            <a:pPr algn="l">
              <a:lnSpc>
                <a:spcPts val="4809"/>
              </a:lnSpc>
            </a:pPr>
            <a:r>
              <a:rPr lang="en-US" sz="4907">
                <a:solidFill>
                  <a:srgbClr val="FFFFFF"/>
                </a:solidFill>
                <a:latin typeface="Telegraf Extra-Light"/>
                <a:ea typeface="Telegraf Extra-Light"/>
                <a:cs typeface="Telegraf Extra-Light"/>
                <a:sym typeface="Telegraf Extra-Light"/>
              </a:rPr>
              <a:t>Project Supervision</a:t>
            </a:r>
          </a:p>
        </p:txBody>
      </p:sp>
      <p:sp>
        <p:nvSpPr>
          <p:cNvPr id="25" name="TextBox 25"/>
          <p:cNvSpPr txBox="1"/>
          <p:nvPr/>
        </p:nvSpPr>
        <p:spPr>
          <a:xfrm>
            <a:off x="2828995" y="2757745"/>
            <a:ext cx="6957977" cy="728098"/>
          </a:xfrm>
          <a:prstGeom prst="rect">
            <a:avLst/>
          </a:prstGeom>
        </p:spPr>
        <p:txBody>
          <a:bodyPr lIns="0" tIns="0" rIns="0" bIns="0" rtlCol="0" anchor="t">
            <a:spAutoFit/>
          </a:bodyPr>
          <a:lstStyle/>
          <a:p>
            <a:pPr algn="l">
              <a:lnSpc>
                <a:spcPts val="5013"/>
              </a:lnSpc>
            </a:pPr>
            <a:r>
              <a:rPr lang="en-US" sz="5115" b="1">
                <a:solidFill>
                  <a:srgbClr val="FFFFFF"/>
                </a:solidFill>
                <a:latin typeface="Telegraf Heavy"/>
                <a:ea typeface="Telegraf Heavy"/>
                <a:cs typeface="Telegraf Heavy"/>
                <a:sym typeface="Telegraf Heavy"/>
              </a:rPr>
              <a:t>&amp; Team Members</a:t>
            </a:r>
          </a:p>
        </p:txBody>
      </p:sp>
      <p:sp>
        <p:nvSpPr>
          <p:cNvPr id="26" name="TextBox 26"/>
          <p:cNvSpPr txBox="1"/>
          <p:nvPr/>
        </p:nvSpPr>
        <p:spPr>
          <a:xfrm>
            <a:off x="535200" y="3962093"/>
            <a:ext cx="8326654" cy="1590724"/>
          </a:xfrm>
          <a:prstGeom prst="rect">
            <a:avLst/>
          </a:prstGeom>
        </p:spPr>
        <p:txBody>
          <a:bodyPr lIns="0" tIns="0" rIns="0" bIns="0" rtlCol="0" anchor="t">
            <a:spAutoFit/>
          </a:bodyPr>
          <a:lstStyle/>
          <a:p>
            <a:pPr algn="l">
              <a:lnSpc>
                <a:spcPts val="4010"/>
              </a:lnSpc>
            </a:pPr>
            <a:r>
              <a:rPr lang="en-US" sz="4092" b="1">
                <a:solidFill>
                  <a:srgbClr val="FFFFFF"/>
                </a:solidFill>
                <a:latin typeface="Telegraf Bold"/>
                <a:ea typeface="Telegraf Bold"/>
                <a:cs typeface="Telegraf Bold"/>
                <a:sym typeface="Telegraf Bold"/>
              </a:rPr>
              <a:t>Supervised by: </a:t>
            </a:r>
          </a:p>
          <a:p>
            <a:pPr algn="l">
              <a:lnSpc>
                <a:spcPts val="4010"/>
              </a:lnSpc>
            </a:pPr>
            <a:endParaRPr lang="en-US" sz="4092" b="1">
              <a:solidFill>
                <a:srgbClr val="FFFFFF"/>
              </a:solidFill>
              <a:latin typeface="Telegraf Bold"/>
              <a:ea typeface="Telegraf Bold"/>
              <a:cs typeface="Telegraf Bold"/>
              <a:sym typeface="Telegraf Bold"/>
            </a:endParaRPr>
          </a:p>
          <a:p>
            <a:pPr marL="883609" lvl="1" indent="-441804" algn="l">
              <a:lnSpc>
                <a:spcPts val="4010"/>
              </a:lnSpc>
              <a:buFont typeface="Arial"/>
              <a:buChar char="•"/>
            </a:pPr>
            <a:r>
              <a:rPr lang="en-US" sz="4092">
                <a:solidFill>
                  <a:srgbClr val="FFFFFF"/>
                </a:solidFill>
                <a:latin typeface="Telegraf"/>
                <a:ea typeface="Telegraf"/>
                <a:cs typeface="Telegraf"/>
                <a:sym typeface="Telegraf"/>
              </a:rPr>
              <a:t>Dr. Wafaa Hany</a:t>
            </a:r>
          </a:p>
        </p:txBody>
      </p:sp>
      <p:sp>
        <p:nvSpPr>
          <p:cNvPr id="27" name="TextBox 27"/>
          <p:cNvSpPr txBox="1"/>
          <p:nvPr/>
        </p:nvSpPr>
        <p:spPr>
          <a:xfrm>
            <a:off x="529476" y="5607631"/>
            <a:ext cx="7762363" cy="3375459"/>
          </a:xfrm>
          <a:prstGeom prst="rect">
            <a:avLst/>
          </a:prstGeom>
        </p:spPr>
        <p:txBody>
          <a:bodyPr lIns="0" tIns="0" rIns="0" bIns="0" rtlCol="0" anchor="t">
            <a:spAutoFit/>
          </a:bodyPr>
          <a:lstStyle/>
          <a:p>
            <a:pPr algn="l">
              <a:lnSpc>
                <a:spcPts val="3716"/>
              </a:lnSpc>
            </a:pPr>
            <a:endParaRPr dirty="0"/>
          </a:p>
          <a:p>
            <a:pPr algn="l">
              <a:lnSpc>
                <a:spcPts val="3716"/>
              </a:lnSpc>
            </a:pPr>
            <a:r>
              <a:rPr lang="en-US" sz="3792" b="1" dirty="0">
                <a:solidFill>
                  <a:srgbClr val="FFFFFF"/>
                </a:solidFill>
                <a:latin typeface="Telegraf Bold"/>
                <a:ea typeface="Telegraf Bold"/>
                <a:cs typeface="Telegraf Bold"/>
                <a:sym typeface="Telegraf Bold"/>
              </a:rPr>
              <a:t>Teaching Assistants:</a:t>
            </a:r>
          </a:p>
          <a:p>
            <a:pPr algn="l">
              <a:lnSpc>
                <a:spcPts val="3716"/>
              </a:lnSpc>
            </a:pPr>
            <a:endParaRPr lang="en-US" sz="3792" b="1" dirty="0">
              <a:solidFill>
                <a:srgbClr val="FFFFFF"/>
              </a:solidFill>
              <a:latin typeface="Telegraf Bold"/>
              <a:ea typeface="Telegraf Bold"/>
              <a:cs typeface="Telegraf Bold"/>
              <a:sym typeface="Telegraf Bold"/>
            </a:endParaRPr>
          </a:p>
          <a:p>
            <a:pPr marL="818856" lvl="1" indent="-409428" algn="l">
              <a:lnSpc>
                <a:spcPts val="3716"/>
              </a:lnSpc>
              <a:buFont typeface="Arial"/>
              <a:buChar char="•"/>
            </a:pPr>
            <a:r>
              <a:rPr lang="en-US" sz="3792" dirty="0">
                <a:solidFill>
                  <a:srgbClr val="FFFFFF"/>
                </a:solidFill>
                <a:latin typeface="Telegraf Extra-Light"/>
                <a:ea typeface="Telegraf Extra-Light"/>
                <a:cs typeface="Telegraf Extra-Light"/>
                <a:sym typeface="Telegraf Extra-Light"/>
              </a:rPr>
              <a:t> Eng. </a:t>
            </a:r>
            <a:r>
              <a:rPr lang="en-US" sz="3792">
                <a:solidFill>
                  <a:srgbClr val="FFFFFF"/>
                </a:solidFill>
                <a:latin typeface="Telegraf Extra-Light"/>
                <a:ea typeface="Telegraf Extra-Light"/>
                <a:cs typeface="Telegraf Extra-Light"/>
                <a:sym typeface="Telegraf Extra-Light"/>
              </a:rPr>
              <a:t>George </a:t>
            </a:r>
            <a:endParaRPr lang="en-US" sz="3792" dirty="0">
              <a:solidFill>
                <a:srgbClr val="FFFFFF"/>
              </a:solidFill>
              <a:latin typeface="Telegraf Extra-Light"/>
              <a:ea typeface="Telegraf Extra-Light"/>
              <a:cs typeface="Telegraf Extra-Light"/>
              <a:sym typeface="Telegraf Extra-Light"/>
            </a:endParaRPr>
          </a:p>
          <a:p>
            <a:pPr algn="l">
              <a:lnSpc>
                <a:spcPts val="3716"/>
              </a:lnSpc>
            </a:pPr>
            <a:endParaRPr lang="en-US" sz="3792" dirty="0">
              <a:solidFill>
                <a:srgbClr val="FFFFFF"/>
              </a:solidFill>
              <a:latin typeface="Telegraf Extra-Light"/>
              <a:ea typeface="Telegraf Extra-Light"/>
              <a:cs typeface="Telegraf Extra-Light"/>
              <a:sym typeface="Telegraf Extra-Light"/>
            </a:endParaRPr>
          </a:p>
          <a:p>
            <a:pPr marL="818856" lvl="1" indent="-409428" algn="l">
              <a:lnSpc>
                <a:spcPts val="3716"/>
              </a:lnSpc>
              <a:buFont typeface="Arial"/>
              <a:buChar char="•"/>
            </a:pPr>
            <a:r>
              <a:rPr lang="en-US" sz="3792" dirty="0">
                <a:solidFill>
                  <a:srgbClr val="FFFFFF"/>
                </a:solidFill>
                <a:latin typeface="Telegraf Extra-Light"/>
                <a:ea typeface="Telegraf Extra-Light"/>
                <a:cs typeface="Telegraf Extra-Light"/>
                <a:sym typeface="Telegraf Extra-Light"/>
              </a:rPr>
              <a:t> Eng. Esraa</a:t>
            </a:r>
          </a:p>
          <a:p>
            <a:pPr algn="l">
              <a:lnSpc>
                <a:spcPts val="3716"/>
              </a:lnSpc>
            </a:pPr>
            <a:endParaRPr lang="en-US" sz="3792" dirty="0">
              <a:solidFill>
                <a:srgbClr val="FFFFFF"/>
              </a:solidFill>
              <a:latin typeface="Telegraf Extra-Light"/>
              <a:ea typeface="Telegraf Extra-Light"/>
              <a:cs typeface="Telegraf Extra-Light"/>
              <a:sym typeface="Telegraf Extra-Light"/>
            </a:endParaRPr>
          </a:p>
        </p:txBody>
      </p:sp>
      <p:sp>
        <p:nvSpPr>
          <p:cNvPr id="28" name="TextBox 28"/>
          <p:cNvSpPr txBox="1"/>
          <p:nvPr/>
        </p:nvSpPr>
        <p:spPr>
          <a:xfrm>
            <a:off x="5734216" y="3952568"/>
            <a:ext cx="9063077" cy="3811195"/>
          </a:xfrm>
          <a:prstGeom prst="rect">
            <a:avLst/>
          </a:prstGeom>
        </p:spPr>
        <p:txBody>
          <a:bodyPr lIns="0" tIns="0" rIns="0" bIns="0" rtlCol="0" anchor="t">
            <a:spAutoFit/>
          </a:bodyPr>
          <a:lstStyle/>
          <a:p>
            <a:pPr algn="l">
              <a:lnSpc>
                <a:spcPts val="3716"/>
              </a:lnSpc>
            </a:pPr>
            <a:r>
              <a:rPr lang="en-US" sz="3792" b="1">
                <a:solidFill>
                  <a:srgbClr val="FFFFFF"/>
                </a:solidFill>
                <a:latin typeface="Telegraf Bold"/>
                <a:ea typeface="Telegraf Bold"/>
                <a:cs typeface="Telegraf Bold"/>
                <a:sym typeface="Telegraf Bold"/>
              </a:rPr>
              <a:t>Project Team Members</a:t>
            </a:r>
          </a:p>
          <a:p>
            <a:pPr algn="l">
              <a:lnSpc>
                <a:spcPts val="3716"/>
              </a:lnSpc>
            </a:pPr>
            <a:endParaRPr lang="en-US" sz="3792" b="1">
              <a:solidFill>
                <a:srgbClr val="FFFFFF"/>
              </a:solidFill>
              <a:latin typeface="Telegraf Bold"/>
              <a:ea typeface="Telegraf Bold"/>
              <a:cs typeface="Telegraf Bold"/>
              <a:sym typeface="Telegraf Bold"/>
            </a:endParaRPr>
          </a:p>
          <a:p>
            <a:pPr marL="818856" lvl="1" indent="-409428" algn="l">
              <a:lnSpc>
                <a:spcPts val="3716"/>
              </a:lnSpc>
              <a:buFont typeface="Arial"/>
              <a:buChar char="•"/>
            </a:pPr>
            <a:r>
              <a:rPr lang="en-US" sz="3792">
                <a:solidFill>
                  <a:srgbClr val="FFFFFF"/>
                </a:solidFill>
                <a:latin typeface="Telegraf"/>
                <a:ea typeface="Telegraf"/>
                <a:cs typeface="Telegraf"/>
                <a:sym typeface="Telegraf"/>
              </a:rPr>
              <a:t>Mahmoud Ashry</a:t>
            </a:r>
          </a:p>
          <a:p>
            <a:pPr algn="l">
              <a:lnSpc>
                <a:spcPts val="3716"/>
              </a:lnSpc>
            </a:pPr>
            <a:endParaRPr lang="en-US" sz="3792">
              <a:solidFill>
                <a:srgbClr val="FFFFFF"/>
              </a:solidFill>
              <a:latin typeface="Telegraf"/>
              <a:ea typeface="Telegraf"/>
              <a:cs typeface="Telegraf"/>
              <a:sym typeface="Telegraf"/>
            </a:endParaRPr>
          </a:p>
          <a:p>
            <a:pPr marL="818856" lvl="1" indent="-409428" algn="l">
              <a:lnSpc>
                <a:spcPts val="3716"/>
              </a:lnSpc>
              <a:buFont typeface="Arial"/>
              <a:buChar char="•"/>
            </a:pPr>
            <a:r>
              <a:rPr lang="en-US" sz="3792">
                <a:solidFill>
                  <a:srgbClr val="FFFFFF"/>
                </a:solidFill>
                <a:latin typeface="Telegraf"/>
                <a:ea typeface="Telegraf"/>
                <a:cs typeface="Telegraf"/>
                <a:sym typeface="Telegraf"/>
              </a:rPr>
              <a:t>Sohaila Abdelnasser</a:t>
            </a:r>
          </a:p>
          <a:p>
            <a:pPr algn="l">
              <a:lnSpc>
                <a:spcPts val="3716"/>
              </a:lnSpc>
            </a:pPr>
            <a:endParaRPr lang="en-US" sz="3792">
              <a:solidFill>
                <a:srgbClr val="FFFFFF"/>
              </a:solidFill>
              <a:latin typeface="Telegraf"/>
              <a:ea typeface="Telegraf"/>
              <a:cs typeface="Telegraf"/>
              <a:sym typeface="Telegraf"/>
            </a:endParaRPr>
          </a:p>
          <a:p>
            <a:pPr marL="818856" lvl="1" indent="-409428" algn="l">
              <a:lnSpc>
                <a:spcPts val="3716"/>
              </a:lnSpc>
              <a:buFont typeface="Arial"/>
              <a:buChar char="•"/>
            </a:pPr>
            <a:r>
              <a:rPr lang="en-US" sz="3792">
                <a:solidFill>
                  <a:srgbClr val="FFFFFF"/>
                </a:solidFill>
                <a:latin typeface="Telegraf"/>
                <a:ea typeface="Telegraf"/>
                <a:cs typeface="Telegraf"/>
                <a:sym typeface="Telegraf"/>
              </a:rPr>
              <a:t>Fatma El Zahraa Mohamed </a:t>
            </a:r>
          </a:p>
          <a:p>
            <a:pPr algn="l">
              <a:lnSpc>
                <a:spcPts val="3716"/>
              </a:lnSpc>
            </a:pPr>
            <a:endParaRPr lang="en-US" sz="3792">
              <a:solidFill>
                <a:srgbClr val="FFFFFF"/>
              </a:solidFill>
              <a:latin typeface="Telegraf"/>
              <a:ea typeface="Telegraf"/>
              <a:cs typeface="Telegraf"/>
              <a:sym typeface="Telegraf"/>
            </a:endParaRPr>
          </a:p>
        </p:txBody>
      </p:sp>
      <p:sp>
        <p:nvSpPr>
          <p:cNvPr id="29" name="TextBox 29"/>
          <p:cNvSpPr txBox="1"/>
          <p:nvPr/>
        </p:nvSpPr>
        <p:spPr>
          <a:xfrm>
            <a:off x="5818960" y="7664872"/>
            <a:ext cx="9063077" cy="1944295"/>
          </a:xfrm>
          <a:prstGeom prst="rect">
            <a:avLst/>
          </a:prstGeom>
        </p:spPr>
        <p:txBody>
          <a:bodyPr lIns="0" tIns="0" rIns="0" bIns="0" rtlCol="0" anchor="t">
            <a:spAutoFit/>
          </a:bodyPr>
          <a:lstStyle/>
          <a:p>
            <a:pPr marL="818856" lvl="1" indent="-409428" algn="l">
              <a:lnSpc>
                <a:spcPts val="3716"/>
              </a:lnSpc>
              <a:buFont typeface="Arial"/>
              <a:buChar char="•"/>
            </a:pPr>
            <a:r>
              <a:rPr lang="en-US" sz="3792" b="1">
                <a:solidFill>
                  <a:srgbClr val="FFFFFF"/>
                </a:solidFill>
                <a:latin typeface="Telegraf Bold"/>
                <a:ea typeface="Telegraf Bold"/>
                <a:cs typeface="Telegraf Bold"/>
                <a:sym typeface="Telegraf Bold"/>
              </a:rPr>
              <a:t> </a:t>
            </a:r>
            <a:r>
              <a:rPr lang="en-US" sz="3792">
                <a:solidFill>
                  <a:srgbClr val="FFFFFF"/>
                </a:solidFill>
                <a:latin typeface="Telegraf"/>
                <a:ea typeface="Telegraf"/>
                <a:cs typeface="Telegraf"/>
                <a:sym typeface="Telegraf"/>
              </a:rPr>
              <a:t>Jumana Hazem</a:t>
            </a:r>
          </a:p>
          <a:p>
            <a:pPr algn="l">
              <a:lnSpc>
                <a:spcPts val="3716"/>
              </a:lnSpc>
            </a:pPr>
            <a:endParaRPr lang="en-US" sz="3792">
              <a:solidFill>
                <a:srgbClr val="FFFFFF"/>
              </a:solidFill>
              <a:latin typeface="Telegraf"/>
              <a:ea typeface="Telegraf"/>
              <a:cs typeface="Telegraf"/>
              <a:sym typeface="Telegraf"/>
            </a:endParaRPr>
          </a:p>
          <a:p>
            <a:pPr marL="818856" lvl="1" indent="-409428" algn="l">
              <a:lnSpc>
                <a:spcPts val="3716"/>
              </a:lnSpc>
              <a:buFont typeface="Arial"/>
              <a:buChar char="•"/>
            </a:pPr>
            <a:r>
              <a:rPr lang="en-US" sz="3792">
                <a:solidFill>
                  <a:srgbClr val="FFFFFF"/>
                </a:solidFill>
                <a:latin typeface="Telegraf"/>
                <a:ea typeface="Telegraf"/>
                <a:cs typeface="Telegraf"/>
                <a:sym typeface="Telegraf"/>
              </a:rPr>
              <a:t>Aliaa Hesham</a:t>
            </a:r>
          </a:p>
          <a:p>
            <a:pPr algn="l">
              <a:lnSpc>
                <a:spcPts val="3716"/>
              </a:lnSpc>
            </a:pPr>
            <a:endParaRPr lang="en-US" sz="3792">
              <a:solidFill>
                <a:srgbClr val="FFFFFF"/>
              </a:solidFill>
              <a:latin typeface="Telegraf"/>
              <a:ea typeface="Telegraf"/>
              <a:cs typeface="Telegraf"/>
              <a:sym typeface="Telegraf"/>
            </a:endParaRPr>
          </a:p>
        </p:txBody>
      </p:sp>
    </p:spTree>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490870" y="4124747"/>
            <a:ext cx="6416673" cy="3339370"/>
            <a:chOff x="0" y="0"/>
            <a:chExt cx="1689989" cy="879348"/>
          </a:xfrm>
        </p:grpSpPr>
        <p:sp>
          <p:nvSpPr>
            <p:cNvPr id="12" name="Freeform 12"/>
            <p:cNvSpPr/>
            <p:nvPr/>
          </p:nvSpPr>
          <p:spPr>
            <a:xfrm>
              <a:off x="0" y="0"/>
              <a:ext cx="1689989" cy="879348"/>
            </a:xfrm>
            <a:custGeom>
              <a:avLst/>
              <a:gdLst/>
              <a:ahLst/>
              <a:cxnLst/>
              <a:rect l="l" t="t" r="r" b="b"/>
              <a:pathLst>
                <a:path w="1689989" h="879348">
                  <a:moveTo>
                    <a:pt x="1689989" y="0"/>
                  </a:moveTo>
                  <a:lnTo>
                    <a:pt x="1689989" y="879348"/>
                  </a:lnTo>
                  <a:lnTo>
                    <a:pt x="0" y="879348"/>
                  </a:lnTo>
                  <a:lnTo>
                    <a:pt x="0" y="0"/>
                  </a:lnTo>
                  <a:close/>
                </a:path>
              </a:pathLst>
            </a:custGeom>
            <a:solidFill>
              <a:srgbClr val="000000">
                <a:alpha val="0"/>
              </a:srgbClr>
            </a:solidFill>
            <a:ln w="1333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3" name="TextBox 13"/>
            <p:cNvSpPr txBox="1"/>
            <p:nvPr/>
          </p:nvSpPr>
          <p:spPr>
            <a:xfrm>
              <a:off x="0" y="-38100"/>
              <a:ext cx="1689989" cy="917448"/>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009843" y="3713157"/>
            <a:ext cx="1254150" cy="823179"/>
          </a:xfrm>
          <a:custGeom>
            <a:avLst/>
            <a:gdLst/>
            <a:ahLst/>
            <a:cxnLst/>
            <a:rect l="l" t="t" r="r" b="b"/>
            <a:pathLst>
              <a:path w="1254150" h="823179">
                <a:moveTo>
                  <a:pt x="0" y="0"/>
                </a:moveTo>
                <a:lnTo>
                  <a:pt x="1254150" y="0"/>
                </a:lnTo>
                <a:lnTo>
                  <a:pt x="1254150" y="823179"/>
                </a:lnTo>
                <a:lnTo>
                  <a:pt x="0" y="8231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3243321" y="5238750"/>
            <a:ext cx="5310244" cy="1226528"/>
          </a:xfrm>
          <a:prstGeom prst="rect">
            <a:avLst/>
          </a:prstGeom>
        </p:spPr>
        <p:txBody>
          <a:bodyPr lIns="0" tIns="0" rIns="0" bIns="0" rtlCol="0" anchor="t">
            <a:spAutoFit/>
          </a:bodyPr>
          <a:lstStyle/>
          <a:p>
            <a:pPr algn="l">
              <a:lnSpc>
                <a:spcPts val="8541"/>
              </a:lnSpc>
            </a:pPr>
            <a:r>
              <a:rPr lang="en-US" sz="8716">
                <a:solidFill>
                  <a:srgbClr val="FFFFFF"/>
                </a:solidFill>
                <a:latin typeface="Telegraf Extra-Light"/>
                <a:ea typeface="Telegraf Extra-Light"/>
                <a:cs typeface="Telegraf Extra-Light"/>
                <a:sym typeface="Telegraf Extra-Light"/>
              </a:rPr>
              <a:t>Project </a:t>
            </a:r>
          </a:p>
        </p:txBody>
      </p:sp>
      <p:sp>
        <p:nvSpPr>
          <p:cNvPr id="16" name="TextBox 16"/>
          <p:cNvSpPr txBox="1"/>
          <p:nvPr/>
        </p:nvSpPr>
        <p:spPr>
          <a:xfrm>
            <a:off x="3465681" y="6271837"/>
            <a:ext cx="7581009" cy="1851629"/>
          </a:xfrm>
          <a:prstGeom prst="rect">
            <a:avLst/>
          </a:prstGeom>
        </p:spPr>
        <p:txBody>
          <a:bodyPr lIns="0" tIns="0" rIns="0" bIns="0" rtlCol="0" anchor="t">
            <a:spAutoFit/>
          </a:bodyPr>
          <a:lstStyle/>
          <a:p>
            <a:pPr algn="l">
              <a:lnSpc>
                <a:spcPts val="6814"/>
              </a:lnSpc>
            </a:pPr>
            <a:r>
              <a:rPr lang="en-US" sz="6953" b="1">
                <a:solidFill>
                  <a:srgbClr val="FFFFFF"/>
                </a:solidFill>
                <a:latin typeface="Telegraf Heavy"/>
                <a:ea typeface="Telegraf Heavy"/>
                <a:cs typeface="Telegraf Heavy"/>
                <a:sym typeface="Telegraf Heavy"/>
              </a:rPr>
              <a:t>   Introduction</a:t>
            </a:r>
          </a:p>
          <a:p>
            <a:pPr algn="l">
              <a:lnSpc>
                <a:spcPts val="6814"/>
              </a:lnSpc>
            </a:pPr>
            <a:endParaRPr lang="en-US" sz="6953" b="1">
              <a:solidFill>
                <a:srgbClr val="FFFFFF"/>
              </a:solidFill>
              <a:latin typeface="Telegraf Heavy"/>
              <a:ea typeface="Telegraf Heavy"/>
              <a:cs typeface="Telegraf Heavy"/>
              <a:sym typeface="Telegraf Heavy"/>
            </a:endParaRPr>
          </a:p>
        </p:txBody>
      </p:sp>
      <p:grpSp>
        <p:nvGrpSpPr>
          <p:cNvPr id="17" name="Group 17"/>
          <p:cNvGrpSpPr/>
          <p:nvPr/>
        </p:nvGrpSpPr>
        <p:grpSpPr>
          <a:xfrm>
            <a:off x="154789" y="1636897"/>
            <a:ext cx="5743654" cy="5743654"/>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20" name="Picture 20"/>
          <p:cNvPicPr>
            <a:picLocks noChangeAspect="1"/>
          </p:cNvPicPr>
          <p:nvPr/>
        </p:nvPicPr>
        <p:blipFill>
          <a:blip r:embed="rId4"/>
          <a:srcRect/>
          <a:stretch>
            <a:fillRect/>
          </a:stretch>
        </p:blipFill>
        <p:spPr>
          <a:xfrm>
            <a:off x="1086650" y="766151"/>
            <a:ext cx="4313342" cy="4901525"/>
          </a:xfrm>
          <a:prstGeom prst="rect">
            <a:avLst/>
          </a:prstGeom>
        </p:spPr>
      </p:pic>
      <p:sp>
        <p:nvSpPr>
          <p:cNvPr id="21" name="TextBox 21"/>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22" name="TextBox 22"/>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23" name="TextBox 23"/>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24" name="TextBox 24"/>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25" name="TextBox 25"/>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6" name="TextBox 26"/>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7" name="TextBox 27"/>
          <p:cNvSpPr txBox="1"/>
          <p:nvPr/>
        </p:nvSpPr>
        <p:spPr>
          <a:xfrm>
            <a:off x="10548007" y="2036547"/>
            <a:ext cx="6711293" cy="6870886"/>
          </a:xfrm>
          <a:prstGeom prst="rect">
            <a:avLst/>
          </a:prstGeom>
        </p:spPr>
        <p:txBody>
          <a:bodyPr lIns="0" tIns="0" rIns="0" bIns="0" rtlCol="0" anchor="t">
            <a:spAutoFit/>
          </a:bodyPr>
          <a:lstStyle/>
          <a:p>
            <a:pPr algn="just">
              <a:lnSpc>
                <a:spcPts val="2640"/>
              </a:lnSpc>
            </a:pPr>
            <a:r>
              <a:rPr lang="en-US" sz="1886">
                <a:solidFill>
                  <a:srgbClr val="FFFFFF"/>
                </a:solidFill>
                <a:latin typeface="Telegraf"/>
                <a:ea typeface="Telegraf"/>
                <a:cs typeface="Telegraf"/>
                <a:sym typeface="Telegraf"/>
              </a:rPr>
              <a:t>Operating systems play a critical role in managing system resources and enabling communication between processes. One of the most important responsibilities of an operating system is providing mechanisms for inter-process communication (IPC), process synchronization, and multithreading, which are essential for building concurrent and distributed applications.</a:t>
            </a:r>
          </a:p>
          <a:p>
            <a:pPr algn="just">
              <a:lnSpc>
                <a:spcPts val="2640"/>
              </a:lnSpc>
            </a:pPr>
            <a:endParaRPr lang="en-US" sz="1886">
              <a:solidFill>
                <a:srgbClr val="FFFFFF"/>
              </a:solidFill>
              <a:latin typeface="Telegraf"/>
              <a:ea typeface="Telegraf"/>
              <a:cs typeface="Telegraf"/>
              <a:sym typeface="Telegraf"/>
            </a:endParaRPr>
          </a:p>
          <a:p>
            <a:pPr algn="just">
              <a:lnSpc>
                <a:spcPts val="2640"/>
              </a:lnSpc>
            </a:pPr>
            <a:r>
              <a:rPr lang="en-US" sz="1886">
                <a:solidFill>
                  <a:srgbClr val="FFFFFF"/>
                </a:solidFill>
                <a:latin typeface="Telegraf"/>
                <a:ea typeface="Telegraf"/>
                <a:cs typeface="Telegraf"/>
                <a:sym typeface="Telegraf"/>
              </a:rPr>
              <a:t>The main objective of this project is to design and implement two chat systems that allow users to exchange messages in real time using different operating system techniques. Each system demonstrates a distinct communication approach supported by modern operating systems.</a:t>
            </a:r>
          </a:p>
          <a:p>
            <a:pPr algn="just">
              <a:lnSpc>
                <a:spcPts val="2640"/>
              </a:lnSpc>
            </a:pPr>
            <a:endParaRPr lang="en-US" sz="1886">
              <a:solidFill>
                <a:srgbClr val="FFFFFF"/>
              </a:solidFill>
              <a:latin typeface="Telegraf"/>
              <a:ea typeface="Telegraf"/>
              <a:cs typeface="Telegraf"/>
              <a:sym typeface="Telegraf"/>
            </a:endParaRPr>
          </a:p>
          <a:p>
            <a:pPr algn="just">
              <a:lnSpc>
                <a:spcPts val="2640"/>
              </a:lnSpc>
              <a:spcBef>
                <a:spcPct val="0"/>
              </a:spcBef>
            </a:pPr>
            <a:r>
              <a:rPr lang="en-US" sz="1886">
                <a:solidFill>
                  <a:srgbClr val="FFFFFF"/>
                </a:solidFill>
                <a:latin typeface="Telegraf"/>
                <a:ea typeface="Telegraf"/>
                <a:cs typeface="Telegraf"/>
                <a:sym typeface="Telegraf"/>
              </a:rPr>
              <a:t>The first chat system is implemented using network sockets and multithreading, allowing users to communicate across different machines through a network. This system follows a client-server architecture and utilizes threads to handle multiple clients concurrently.</a:t>
            </a:r>
          </a:p>
          <a:p>
            <a:pPr algn="just">
              <a:lnSpc>
                <a:spcPts val="2640"/>
              </a:lnSpc>
              <a:spcBef>
                <a:spcPct val="0"/>
              </a:spcBef>
            </a:pPr>
            <a:endParaRPr lang="en-US" sz="1886">
              <a:solidFill>
                <a:srgbClr val="FFFFFF"/>
              </a:solidFill>
              <a:latin typeface="Telegraf"/>
              <a:ea typeface="Telegraf"/>
              <a:cs typeface="Telegraf"/>
              <a:sym typeface="Telegraf"/>
            </a:endParaRP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079613"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655546" y="3236479"/>
            <a:ext cx="6886997" cy="4402737"/>
            <a:chOff x="0" y="0"/>
            <a:chExt cx="1813859" cy="1159569"/>
          </a:xfrm>
        </p:grpSpPr>
        <p:sp>
          <p:nvSpPr>
            <p:cNvPr id="12" name="Freeform 12"/>
            <p:cNvSpPr/>
            <p:nvPr/>
          </p:nvSpPr>
          <p:spPr>
            <a:xfrm>
              <a:off x="0" y="0"/>
              <a:ext cx="1813859" cy="1159569"/>
            </a:xfrm>
            <a:custGeom>
              <a:avLst/>
              <a:gdLst/>
              <a:ahLst/>
              <a:cxnLst/>
              <a:rect l="l" t="t" r="r" b="b"/>
              <a:pathLst>
                <a:path w="1813859" h="1159569">
                  <a:moveTo>
                    <a:pt x="0" y="0"/>
                  </a:moveTo>
                  <a:lnTo>
                    <a:pt x="1813859" y="0"/>
                  </a:lnTo>
                  <a:lnTo>
                    <a:pt x="1813859" y="1159569"/>
                  </a:lnTo>
                  <a:lnTo>
                    <a:pt x="0" y="1159569"/>
                  </a:lnTo>
                  <a:close/>
                </a:path>
              </a:pathLst>
            </a:custGeom>
            <a:solidFill>
              <a:srgbClr val="000000">
                <a:alpha val="0"/>
              </a:srgbClr>
            </a:solidFill>
            <a:ln w="1333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3" name="TextBox 13"/>
            <p:cNvSpPr txBox="1"/>
            <p:nvPr/>
          </p:nvSpPr>
          <p:spPr>
            <a:xfrm>
              <a:off x="0" y="-38100"/>
              <a:ext cx="1813859" cy="119766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516925" y="2413300"/>
            <a:ext cx="1254150" cy="823179"/>
          </a:xfrm>
          <a:custGeom>
            <a:avLst/>
            <a:gdLst/>
            <a:ahLst/>
            <a:cxnLst/>
            <a:rect l="l" t="t" r="r" b="b"/>
            <a:pathLst>
              <a:path w="1254150" h="823179">
                <a:moveTo>
                  <a:pt x="0" y="0"/>
                </a:moveTo>
                <a:lnTo>
                  <a:pt x="1254150" y="0"/>
                </a:lnTo>
                <a:lnTo>
                  <a:pt x="1254150" y="823179"/>
                </a:lnTo>
                <a:lnTo>
                  <a:pt x="0" y="8231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6" name="TextBox 16"/>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7" name="TextBox 17"/>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8" name="TextBox 18"/>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9" name="TextBox 19"/>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0" name="TextBox 20"/>
          <p:cNvSpPr txBox="1"/>
          <p:nvPr/>
        </p:nvSpPr>
        <p:spPr>
          <a:xfrm>
            <a:off x="16594174" y="9086116"/>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1" name="TextBox 21"/>
          <p:cNvSpPr txBox="1"/>
          <p:nvPr/>
        </p:nvSpPr>
        <p:spPr>
          <a:xfrm>
            <a:off x="3037703" y="4604295"/>
            <a:ext cx="5310244" cy="1226528"/>
          </a:xfrm>
          <a:prstGeom prst="rect">
            <a:avLst/>
          </a:prstGeom>
        </p:spPr>
        <p:txBody>
          <a:bodyPr lIns="0" tIns="0" rIns="0" bIns="0" rtlCol="0" anchor="t">
            <a:spAutoFit/>
          </a:bodyPr>
          <a:lstStyle/>
          <a:p>
            <a:pPr algn="l">
              <a:lnSpc>
                <a:spcPts val="8541"/>
              </a:lnSpc>
            </a:pPr>
            <a:r>
              <a:rPr lang="en-US" sz="8716">
                <a:solidFill>
                  <a:srgbClr val="FFFFFF"/>
                </a:solidFill>
                <a:latin typeface="Telegraf Extra-Light"/>
                <a:ea typeface="Telegraf Extra-Light"/>
                <a:cs typeface="Telegraf Extra-Light"/>
                <a:sym typeface="Telegraf Extra-Light"/>
              </a:rPr>
              <a:t>Project</a:t>
            </a:r>
          </a:p>
        </p:txBody>
      </p:sp>
      <p:sp>
        <p:nvSpPr>
          <p:cNvPr id="22" name="TextBox 22"/>
          <p:cNvSpPr txBox="1"/>
          <p:nvPr/>
        </p:nvSpPr>
        <p:spPr>
          <a:xfrm>
            <a:off x="4177376" y="5887972"/>
            <a:ext cx="7581009" cy="994379"/>
          </a:xfrm>
          <a:prstGeom prst="rect">
            <a:avLst/>
          </a:prstGeom>
        </p:spPr>
        <p:txBody>
          <a:bodyPr lIns="0" tIns="0" rIns="0" bIns="0" rtlCol="0" anchor="t">
            <a:spAutoFit/>
          </a:bodyPr>
          <a:lstStyle/>
          <a:p>
            <a:pPr algn="l">
              <a:lnSpc>
                <a:spcPts val="6814"/>
              </a:lnSpc>
            </a:pPr>
            <a:r>
              <a:rPr lang="en-US" sz="6953" b="1">
                <a:solidFill>
                  <a:srgbClr val="FFFFFF"/>
                </a:solidFill>
                <a:latin typeface="Telegraf Heavy"/>
                <a:ea typeface="Telegraf Heavy"/>
                <a:cs typeface="Telegraf Heavy"/>
                <a:sym typeface="Telegraf Heavy"/>
              </a:rPr>
              <a:t>Introduction</a:t>
            </a:r>
          </a:p>
        </p:txBody>
      </p:sp>
      <p:sp>
        <p:nvSpPr>
          <p:cNvPr id="23" name="TextBox 23"/>
          <p:cNvSpPr txBox="1"/>
          <p:nvPr/>
        </p:nvSpPr>
        <p:spPr>
          <a:xfrm>
            <a:off x="10353186" y="2292826"/>
            <a:ext cx="7557964" cy="5892002"/>
          </a:xfrm>
          <a:prstGeom prst="rect">
            <a:avLst/>
          </a:prstGeom>
        </p:spPr>
        <p:txBody>
          <a:bodyPr lIns="0" tIns="0" rIns="0" bIns="0" rtlCol="0" anchor="t">
            <a:spAutoFit/>
          </a:bodyPr>
          <a:lstStyle/>
          <a:p>
            <a:pPr algn="just">
              <a:lnSpc>
                <a:spcPts val="2974"/>
              </a:lnSpc>
            </a:pPr>
            <a:endParaRPr/>
          </a:p>
          <a:p>
            <a:pPr algn="just">
              <a:lnSpc>
                <a:spcPts val="2974"/>
              </a:lnSpc>
            </a:pPr>
            <a:r>
              <a:rPr lang="en-US" sz="2124">
                <a:solidFill>
                  <a:srgbClr val="FFFFFF"/>
                </a:solidFill>
                <a:latin typeface="Telegraf"/>
                <a:ea typeface="Telegraf"/>
                <a:cs typeface="Telegraf"/>
                <a:sym typeface="Telegraf"/>
              </a:rPr>
              <a:t>The second chat system is implemented using shared memory and synchronization mechanisms, where users communicate on the same machine. Shared memory is used as a fast inter-process communication method, while synchronization techniques such as semaphores or mutexes are applied to prevent race conditions and ensure data consistency.</a:t>
            </a:r>
          </a:p>
          <a:p>
            <a:pPr algn="just">
              <a:lnSpc>
                <a:spcPts val="2974"/>
              </a:lnSpc>
            </a:pPr>
            <a:endParaRPr lang="en-US" sz="2124">
              <a:solidFill>
                <a:srgbClr val="FFFFFF"/>
              </a:solidFill>
              <a:latin typeface="Telegraf"/>
              <a:ea typeface="Telegraf"/>
              <a:cs typeface="Telegraf"/>
              <a:sym typeface="Telegraf"/>
            </a:endParaRPr>
          </a:p>
          <a:p>
            <a:pPr algn="just">
              <a:lnSpc>
                <a:spcPts val="2974"/>
              </a:lnSpc>
              <a:spcBef>
                <a:spcPct val="0"/>
              </a:spcBef>
            </a:pPr>
            <a:r>
              <a:rPr lang="en-US" sz="2124">
                <a:solidFill>
                  <a:srgbClr val="FFFFFF"/>
                </a:solidFill>
                <a:latin typeface="Telegraf"/>
                <a:ea typeface="Telegraf"/>
                <a:cs typeface="Telegraf"/>
                <a:sym typeface="Telegraf"/>
              </a:rPr>
              <a:t>Through this project, several core operating system concepts are applied in practice, including multithreading, inter-process communication, critical section management, and synchronization. The project provides hands-on experience in understanding how operating systems support concurrent applications and communication between processes.</a:t>
            </a:r>
          </a:p>
        </p:txBody>
      </p:sp>
      <p:grpSp>
        <p:nvGrpSpPr>
          <p:cNvPr id="24" name="Group 24"/>
          <p:cNvGrpSpPr/>
          <p:nvPr/>
        </p:nvGrpSpPr>
        <p:grpSpPr>
          <a:xfrm>
            <a:off x="-172228" y="1895562"/>
            <a:ext cx="5743654" cy="5743654"/>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cSld>
  <p:clrMapOvr>
    <a:masterClrMapping/>
  </p:clrMapOvr>
  <p:transition spd="slow">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490870" y="4124747"/>
            <a:ext cx="6416673" cy="3339370"/>
            <a:chOff x="0" y="0"/>
            <a:chExt cx="1689989" cy="879348"/>
          </a:xfrm>
        </p:grpSpPr>
        <p:sp>
          <p:nvSpPr>
            <p:cNvPr id="12" name="Freeform 12"/>
            <p:cNvSpPr/>
            <p:nvPr/>
          </p:nvSpPr>
          <p:spPr>
            <a:xfrm>
              <a:off x="0" y="0"/>
              <a:ext cx="1689989" cy="879348"/>
            </a:xfrm>
            <a:custGeom>
              <a:avLst/>
              <a:gdLst/>
              <a:ahLst/>
              <a:cxnLst/>
              <a:rect l="l" t="t" r="r" b="b"/>
              <a:pathLst>
                <a:path w="1689989" h="879348">
                  <a:moveTo>
                    <a:pt x="1689989" y="0"/>
                  </a:moveTo>
                  <a:lnTo>
                    <a:pt x="1689989" y="879348"/>
                  </a:lnTo>
                  <a:lnTo>
                    <a:pt x="0" y="879348"/>
                  </a:lnTo>
                  <a:lnTo>
                    <a:pt x="0" y="0"/>
                  </a:lnTo>
                  <a:close/>
                </a:path>
              </a:pathLst>
            </a:custGeom>
            <a:solidFill>
              <a:srgbClr val="000000">
                <a:alpha val="0"/>
              </a:srgbClr>
            </a:solidFill>
            <a:ln w="1333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3" name="TextBox 13"/>
            <p:cNvSpPr txBox="1"/>
            <p:nvPr/>
          </p:nvSpPr>
          <p:spPr>
            <a:xfrm>
              <a:off x="0" y="-38100"/>
              <a:ext cx="1689989" cy="917448"/>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009843" y="3713157"/>
            <a:ext cx="1254150" cy="823179"/>
          </a:xfrm>
          <a:custGeom>
            <a:avLst/>
            <a:gdLst/>
            <a:ahLst/>
            <a:cxnLst/>
            <a:rect l="l" t="t" r="r" b="b"/>
            <a:pathLst>
              <a:path w="1254150" h="823179">
                <a:moveTo>
                  <a:pt x="0" y="0"/>
                </a:moveTo>
                <a:lnTo>
                  <a:pt x="1254150" y="0"/>
                </a:lnTo>
                <a:lnTo>
                  <a:pt x="1254150" y="823179"/>
                </a:lnTo>
                <a:lnTo>
                  <a:pt x="0" y="8231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3597299" y="5034642"/>
            <a:ext cx="5310244" cy="1226528"/>
          </a:xfrm>
          <a:prstGeom prst="rect">
            <a:avLst/>
          </a:prstGeom>
        </p:spPr>
        <p:txBody>
          <a:bodyPr lIns="0" tIns="0" rIns="0" bIns="0" rtlCol="0" anchor="t">
            <a:spAutoFit/>
          </a:bodyPr>
          <a:lstStyle/>
          <a:p>
            <a:pPr algn="l">
              <a:lnSpc>
                <a:spcPts val="8541"/>
              </a:lnSpc>
            </a:pPr>
            <a:r>
              <a:rPr lang="en-US" sz="8716">
                <a:solidFill>
                  <a:srgbClr val="FFFFFF"/>
                </a:solidFill>
                <a:latin typeface="Telegraf Extra-Light"/>
                <a:ea typeface="Telegraf Extra-Light"/>
                <a:cs typeface="Telegraf Extra-Light"/>
                <a:sym typeface="Telegraf Extra-Light"/>
              </a:rPr>
              <a:t>System</a:t>
            </a:r>
          </a:p>
        </p:txBody>
      </p:sp>
      <p:sp>
        <p:nvSpPr>
          <p:cNvPr id="16" name="TextBox 16"/>
          <p:cNvSpPr txBox="1"/>
          <p:nvPr/>
        </p:nvSpPr>
        <p:spPr>
          <a:xfrm>
            <a:off x="4642103" y="6016705"/>
            <a:ext cx="7581009" cy="994379"/>
          </a:xfrm>
          <a:prstGeom prst="rect">
            <a:avLst/>
          </a:prstGeom>
        </p:spPr>
        <p:txBody>
          <a:bodyPr lIns="0" tIns="0" rIns="0" bIns="0" rtlCol="0" anchor="t">
            <a:spAutoFit/>
          </a:bodyPr>
          <a:lstStyle/>
          <a:p>
            <a:pPr algn="l">
              <a:lnSpc>
                <a:spcPts val="6814"/>
              </a:lnSpc>
            </a:pPr>
            <a:r>
              <a:rPr lang="en-US" sz="6953" b="1">
                <a:solidFill>
                  <a:srgbClr val="FFFFFF"/>
                </a:solidFill>
                <a:latin typeface="Telegraf Heavy"/>
                <a:ea typeface="Telegraf Heavy"/>
                <a:cs typeface="Telegraf Heavy"/>
                <a:sym typeface="Telegraf Heavy"/>
              </a:rPr>
              <a:t>overview</a:t>
            </a:r>
          </a:p>
        </p:txBody>
      </p:sp>
      <p:grpSp>
        <p:nvGrpSpPr>
          <p:cNvPr id="17" name="Group 17"/>
          <p:cNvGrpSpPr/>
          <p:nvPr/>
        </p:nvGrpSpPr>
        <p:grpSpPr>
          <a:xfrm>
            <a:off x="349966" y="1764447"/>
            <a:ext cx="5743654" cy="5743654"/>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20" name="Picture 20"/>
          <p:cNvPicPr>
            <a:picLocks noChangeAspect="1"/>
          </p:cNvPicPr>
          <p:nvPr/>
        </p:nvPicPr>
        <p:blipFill>
          <a:blip r:embed="rId4"/>
          <a:srcRect/>
          <a:stretch>
            <a:fillRect/>
          </a:stretch>
        </p:blipFill>
        <p:spPr>
          <a:xfrm>
            <a:off x="1086650" y="766151"/>
            <a:ext cx="4313342" cy="4901525"/>
          </a:xfrm>
          <a:prstGeom prst="rect">
            <a:avLst/>
          </a:prstGeom>
        </p:spPr>
      </p:pic>
      <p:sp>
        <p:nvSpPr>
          <p:cNvPr id="21" name="TextBox 21"/>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22" name="TextBox 22"/>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23" name="TextBox 23"/>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24" name="TextBox 24"/>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25" name="TextBox 25"/>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6" name="TextBox 26"/>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7" name="TextBox 27"/>
          <p:cNvSpPr txBox="1"/>
          <p:nvPr/>
        </p:nvSpPr>
        <p:spPr>
          <a:xfrm>
            <a:off x="10055016" y="2479968"/>
            <a:ext cx="7658039" cy="4852173"/>
          </a:xfrm>
          <a:prstGeom prst="rect">
            <a:avLst/>
          </a:prstGeom>
        </p:spPr>
        <p:txBody>
          <a:bodyPr lIns="0" tIns="0" rIns="0" bIns="0" rtlCol="0" anchor="t">
            <a:spAutoFit/>
          </a:bodyPr>
          <a:lstStyle/>
          <a:p>
            <a:pPr algn="just">
              <a:lnSpc>
                <a:spcPts val="3013"/>
              </a:lnSpc>
            </a:pPr>
            <a:endParaRPr/>
          </a:p>
          <a:p>
            <a:pPr algn="just">
              <a:lnSpc>
                <a:spcPts val="3013"/>
              </a:lnSpc>
            </a:pPr>
            <a:r>
              <a:rPr lang="en-US" sz="2152">
                <a:solidFill>
                  <a:srgbClr val="FFFFFF"/>
                </a:solidFill>
                <a:latin typeface="Telegraf"/>
                <a:ea typeface="Telegraf"/>
                <a:cs typeface="Telegraf"/>
                <a:sym typeface="Telegraf"/>
              </a:rPr>
              <a:t>This project consists of two independent chat systems, each implemented using a different communication mechanism supported by the operating system. Both systems aim to allow users to exchange messages in real time while demonstrating key operating system concepts such as concurrency, inter-process communication, and synchronization.</a:t>
            </a:r>
          </a:p>
          <a:p>
            <a:pPr algn="just">
              <a:lnSpc>
                <a:spcPts val="3013"/>
              </a:lnSpc>
            </a:pPr>
            <a:endParaRPr lang="en-US" sz="2152">
              <a:solidFill>
                <a:srgbClr val="FFFFFF"/>
              </a:solidFill>
              <a:latin typeface="Telegraf"/>
              <a:ea typeface="Telegraf"/>
              <a:cs typeface="Telegraf"/>
              <a:sym typeface="Telegraf"/>
            </a:endParaRPr>
          </a:p>
          <a:p>
            <a:pPr algn="just">
              <a:lnSpc>
                <a:spcPts val="3013"/>
              </a:lnSpc>
              <a:spcBef>
                <a:spcPct val="0"/>
              </a:spcBef>
            </a:pPr>
            <a:r>
              <a:rPr lang="en-US" sz="2152">
                <a:solidFill>
                  <a:srgbClr val="FFFFFF"/>
                </a:solidFill>
                <a:latin typeface="Telegraf"/>
                <a:ea typeface="Telegraf"/>
                <a:cs typeface="Telegraf"/>
                <a:sym typeface="Telegraf"/>
              </a:rPr>
              <a:t>The two systems are implemented using the C/C++ programming language on the Microsoft Windows operating system, and both include a simple graphical user interface (GUI) developed using WinAPI.</a:t>
            </a: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6079613"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2655546" y="3236479"/>
            <a:ext cx="6886997" cy="4402737"/>
            <a:chOff x="0" y="0"/>
            <a:chExt cx="1813859" cy="1159569"/>
          </a:xfrm>
        </p:grpSpPr>
        <p:sp>
          <p:nvSpPr>
            <p:cNvPr id="12" name="Freeform 12"/>
            <p:cNvSpPr/>
            <p:nvPr/>
          </p:nvSpPr>
          <p:spPr>
            <a:xfrm>
              <a:off x="0" y="0"/>
              <a:ext cx="1813859" cy="1159569"/>
            </a:xfrm>
            <a:custGeom>
              <a:avLst/>
              <a:gdLst/>
              <a:ahLst/>
              <a:cxnLst/>
              <a:rect l="l" t="t" r="r" b="b"/>
              <a:pathLst>
                <a:path w="1813859" h="1159569">
                  <a:moveTo>
                    <a:pt x="0" y="0"/>
                  </a:moveTo>
                  <a:lnTo>
                    <a:pt x="1813859" y="0"/>
                  </a:lnTo>
                  <a:lnTo>
                    <a:pt x="1813859" y="1159569"/>
                  </a:lnTo>
                  <a:lnTo>
                    <a:pt x="0" y="1159569"/>
                  </a:lnTo>
                  <a:close/>
                </a:path>
              </a:pathLst>
            </a:custGeom>
            <a:solidFill>
              <a:srgbClr val="000000">
                <a:alpha val="0"/>
              </a:srgbClr>
            </a:solidFill>
            <a:ln w="1333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3" name="TextBox 13"/>
            <p:cNvSpPr txBox="1"/>
            <p:nvPr/>
          </p:nvSpPr>
          <p:spPr>
            <a:xfrm>
              <a:off x="0" y="-38100"/>
              <a:ext cx="1813859" cy="1197669"/>
            </a:xfrm>
            <a:prstGeom prst="rect">
              <a:avLst/>
            </a:prstGeom>
          </p:spPr>
          <p:txBody>
            <a:bodyPr lIns="50800" tIns="50800" rIns="50800" bIns="50800" rtlCol="0" anchor="ctr"/>
            <a:lstStyle/>
            <a:p>
              <a:pPr algn="ctr">
                <a:lnSpc>
                  <a:spcPts val="2659"/>
                </a:lnSpc>
                <a:spcBef>
                  <a:spcPct val="0"/>
                </a:spcBef>
              </a:pPr>
              <a:endParaRPr/>
            </a:p>
          </p:txBody>
        </p:sp>
      </p:grpSp>
      <p:sp>
        <p:nvSpPr>
          <p:cNvPr id="14" name="Freeform 14"/>
          <p:cNvSpPr/>
          <p:nvPr/>
        </p:nvSpPr>
        <p:spPr>
          <a:xfrm>
            <a:off x="8516925" y="2413300"/>
            <a:ext cx="1254150" cy="823179"/>
          </a:xfrm>
          <a:custGeom>
            <a:avLst/>
            <a:gdLst/>
            <a:ahLst/>
            <a:cxnLst/>
            <a:rect l="l" t="t" r="r" b="b"/>
            <a:pathLst>
              <a:path w="1254150" h="823179">
                <a:moveTo>
                  <a:pt x="0" y="0"/>
                </a:moveTo>
                <a:lnTo>
                  <a:pt x="1254150" y="0"/>
                </a:lnTo>
                <a:lnTo>
                  <a:pt x="1254150" y="823179"/>
                </a:lnTo>
                <a:lnTo>
                  <a:pt x="0" y="82317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6" name="TextBox 16"/>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7" name="TextBox 17"/>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8" name="TextBox 18"/>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9" name="TextBox 19"/>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0" name="TextBox 20"/>
          <p:cNvSpPr txBox="1"/>
          <p:nvPr/>
        </p:nvSpPr>
        <p:spPr>
          <a:xfrm>
            <a:off x="16594174" y="9086116"/>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1" name="TextBox 21"/>
          <p:cNvSpPr txBox="1"/>
          <p:nvPr/>
        </p:nvSpPr>
        <p:spPr>
          <a:xfrm>
            <a:off x="3037703" y="4604295"/>
            <a:ext cx="5310244" cy="1226528"/>
          </a:xfrm>
          <a:prstGeom prst="rect">
            <a:avLst/>
          </a:prstGeom>
        </p:spPr>
        <p:txBody>
          <a:bodyPr lIns="0" tIns="0" rIns="0" bIns="0" rtlCol="0" anchor="t">
            <a:spAutoFit/>
          </a:bodyPr>
          <a:lstStyle/>
          <a:p>
            <a:pPr algn="l">
              <a:lnSpc>
                <a:spcPts val="8541"/>
              </a:lnSpc>
            </a:pPr>
            <a:r>
              <a:rPr lang="en-US" sz="8716">
                <a:solidFill>
                  <a:srgbClr val="FFFFFF"/>
                </a:solidFill>
                <a:latin typeface="Telegraf Extra-Light"/>
                <a:ea typeface="Telegraf Extra-Light"/>
                <a:cs typeface="Telegraf Extra-Light"/>
                <a:sym typeface="Telegraf Extra-Light"/>
              </a:rPr>
              <a:t>System</a:t>
            </a:r>
          </a:p>
        </p:txBody>
      </p:sp>
      <p:sp>
        <p:nvSpPr>
          <p:cNvPr id="22" name="TextBox 22"/>
          <p:cNvSpPr txBox="1"/>
          <p:nvPr/>
        </p:nvSpPr>
        <p:spPr>
          <a:xfrm>
            <a:off x="4726421" y="5668988"/>
            <a:ext cx="7581009" cy="994379"/>
          </a:xfrm>
          <a:prstGeom prst="rect">
            <a:avLst/>
          </a:prstGeom>
        </p:spPr>
        <p:txBody>
          <a:bodyPr lIns="0" tIns="0" rIns="0" bIns="0" rtlCol="0" anchor="t">
            <a:spAutoFit/>
          </a:bodyPr>
          <a:lstStyle/>
          <a:p>
            <a:pPr algn="l">
              <a:lnSpc>
                <a:spcPts val="6814"/>
              </a:lnSpc>
            </a:pPr>
            <a:r>
              <a:rPr lang="en-US" sz="6953" b="1">
                <a:solidFill>
                  <a:srgbClr val="FFFFFF"/>
                </a:solidFill>
                <a:latin typeface="Telegraf Heavy"/>
                <a:ea typeface="Telegraf Heavy"/>
                <a:cs typeface="Telegraf Heavy"/>
                <a:sym typeface="Telegraf Heavy"/>
              </a:rPr>
              <a:t>overview</a:t>
            </a:r>
          </a:p>
        </p:txBody>
      </p:sp>
      <p:sp>
        <p:nvSpPr>
          <p:cNvPr id="23" name="TextBox 23"/>
          <p:cNvSpPr txBox="1"/>
          <p:nvPr/>
        </p:nvSpPr>
        <p:spPr>
          <a:xfrm>
            <a:off x="9942525" y="2328543"/>
            <a:ext cx="7785993" cy="5310672"/>
          </a:xfrm>
          <a:prstGeom prst="rect">
            <a:avLst/>
          </a:prstGeom>
        </p:spPr>
        <p:txBody>
          <a:bodyPr lIns="0" tIns="0" rIns="0" bIns="0" rtlCol="0" anchor="t">
            <a:spAutoFit/>
          </a:bodyPr>
          <a:lstStyle/>
          <a:p>
            <a:pPr algn="just">
              <a:lnSpc>
                <a:spcPts val="3063"/>
              </a:lnSpc>
            </a:pPr>
            <a:endParaRPr/>
          </a:p>
          <a:p>
            <a:pPr algn="just">
              <a:lnSpc>
                <a:spcPts val="3063"/>
              </a:lnSpc>
            </a:pPr>
            <a:r>
              <a:rPr lang="en-US" sz="2188">
                <a:solidFill>
                  <a:srgbClr val="FFFFFF"/>
                </a:solidFill>
                <a:latin typeface="Telegraf"/>
                <a:ea typeface="Telegraf"/>
                <a:cs typeface="Telegraf"/>
                <a:sym typeface="Telegraf"/>
              </a:rPr>
              <a:t>Each system targets a specific communication scenario:</a:t>
            </a:r>
          </a:p>
          <a:p>
            <a:pPr algn="just">
              <a:lnSpc>
                <a:spcPts val="3063"/>
              </a:lnSpc>
            </a:pPr>
            <a:endParaRPr lang="en-US" sz="2188">
              <a:solidFill>
                <a:srgbClr val="FFFFFF"/>
              </a:solidFill>
              <a:latin typeface="Telegraf"/>
              <a:ea typeface="Telegraf"/>
              <a:cs typeface="Telegraf"/>
              <a:sym typeface="Telegraf"/>
            </a:endParaRPr>
          </a:p>
          <a:p>
            <a:pPr algn="just">
              <a:lnSpc>
                <a:spcPts val="3063"/>
              </a:lnSpc>
            </a:pPr>
            <a:r>
              <a:rPr lang="en-US" sz="2188">
                <a:solidFill>
                  <a:srgbClr val="FFFFFF"/>
                </a:solidFill>
                <a:latin typeface="Telegraf"/>
                <a:ea typeface="Telegraf"/>
                <a:cs typeface="Telegraf"/>
                <a:sym typeface="Telegraf"/>
              </a:rPr>
              <a:t>The first system enables communication between users on different machines using network sockets and multithreading.</a:t>
            </a:r>
          </a:p>
          <a:p>
            <a:pPr algn="just">
              <a:lnSpc>
                <a:spcPts val="3063"/>
              </a:lnSpc>
            </a:pPr>
            <a:endParaRPr lang="en-US" sz="2188">
              <a:solidFill>
                <a:srgbClr val="FFFFFF"/>
              </a:solidFill>
              <a:latin typeface="Telegraf"/>
              <a:ea typeface="Telegraf"/>
              <a:cs typeface="Telegraf"/>
              <a:sym typeface="Telegraf"/>
            </a:endParaRPr>
          </a:p>
          <a:p>
            <a:pPr algn="just">
              <a:lnSpc>
                <a:spcPts val="3063"/>
              </a:lnSpc>
            </a:pPr>
            <a:r>
              <a:rPr lang="en-US" sz="2188">
                <a:solidFill>
                  <a:srgbClr val="FFFFFF"/>
                </a:solidFill>
                <a:latin typeface="Telegraf"/>
                <a:ea typeface="Telegraf"/>
                <a:cs typeface="Telegraf"/>
                <a:sym typeface="Telegraf"/>
              </a:rPr>
              <a:t>The second system enables communication between users on the same machine using shared memory and synchronization mechanisms.</a:t>
            </a:r>
          </a:p>
          <a:p>
            <a:pPr algn="just">
              <a:lnSpc>
                <a:spcPts val="3063"/>
              </a:lnSpc>
            </a:pPr>
            <a:endParaRPr lang="en-US" sz="2188">
              <a:solidFill>
                <a:srgbClr val="FFFFFF"/>
              </a:solidFill>
              <a:latin typeface="Telegraf"/>
              <a:ea typeface="Telegraf"/>
              <a:cs typeface="Telegraf"/>
              <a:sym typeface="Telegraf"/>
            </a:endParaRPr>
          </a:p>
          <a:p>
            <a:pPr algn="just">
              <a:lnSpc>
                <a:spcPts val="3063"/>
              </a:lnSpc>
              <a:spcBef>
                <a:spcPct val="0"/>
              </a:spcBef>
            </a:pPr>
            <a:r>
              <a:rPr lang="en-US" sz="2188">
                <a:solidFill>
                  <a:srgbClr val="FFFFFF"/>
                </a:solidFill>
                <a:latin typeface="Telegraf"/>
                <a:ea typeface="Telegraf"/>
                <a:cs typeface="Telegraf"/>
                <a:sym typeface="Telegraf"/>
              </a:rPr>
              <a:t>These two approaches highlight the differences between distributed communication and local inter-process communication, as well as their advantages and limitations.</a:t>
            </a:r>
          </a:p>
        </p:txBody>
      </p:sp>
      <p:grpSp>
        <p:nvGrpSpPr>
          <p:cNvPr id="24" name="Group 24"/>
          <p:cNvGrpSpPr/>
          <p:nvPr/>
        </p:nvGrpSpPr>
        <p:grpSpPr>
          <a:xfrm>
            <a:off x="165875" y="1790754"/>
            <a:ext cx="5743654" cy="5743654"/>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315344" y="1876956"/>
            <a:ext cx="5743654" cy="574365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324048" y="3429695"/>
            <a:ext cx="5204101" cy="5478001"/>
          </a:xfrm>
          <a:custGeom>
            <a:avLst/>
            <a:gdLst/>
            <a:ahLst/>
            <a:cxnLst/>
            <a:rect l="l" t="t" r="r" b="b"/>
            <a:pathLst>
              <a:path w="5204101" h="5478001">
                <a:moveTo>
                  <a:pt x="0" y="0"/>
                </a:moveTo>
                <a:lnTo>
                  <a:pt x="5204101" y="0"/>
                </a:lnTo>
                <a:lnTo>
                  <a:pt x="5204101" y="5478001"/>
                </a:lnTo>
                <a:lnTo>
                  <a:pt x="0" y="5478001"/>
                </a:lnTo>
                <a:lnTo>
                  <a:pt x="0" y="0"/>
                </a:lnTo>
                <a:close/>
              </a:path>
            </a:pathLst>
          </a:custGeom>
          <a:blipFill>
            <a:blip r:embed="rId2"/>
            <a:stretch>
              <a:fillRect/>
            </a:stretch>
          </a:blipFill>
        </p:spPr>
        <p:txBody>
          <a:bodyPr/>
          <a:lstStyle/>
          <a:p>
            <a:endParaRPr lang="en-US"/>
          </a:p>
        </p:txBody>
      </p:sp>
      <p:sp>
        <p:nvSpPr>
          <p:cNvPr id="15" name="TextBox 15"/>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6" name="TextBox 16"/>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7" name="TextBox 17"/>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8" name="TextBox 18"/>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9" name="TextBox 19"/>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0" name="TextBox 20"/>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1" name="TextBox 21"/>
          <p:cNvSpPr txBox="1"/>
          <p:nvPr/>
        </p:nvSpPr>
        <p:spPr>
          <a:xfrm>
            <a:off x="6381313" y="1943631"/>
            <a:ext cx="12990824" cy="1066965"/>
          </a:xfrm>
          <a:prstGeom prst="rect">
            <a:avLst/>
          </a:prstGeom>
        </p:spPr>
        <p:txBody>
          <a:bodyPr lIns="0" tIns="0" rIns="0" bIns="0" rtlCol="0" anchor="t">
            <a:spAutoFit/>
          </a:bodyPr>
          <a:lstStyle/>
          <a:p>
            <a:pPr algn="l">
              <a:lnSpc>
                <a:spcPts val="7326"/>
              </a:lnSpc>
            </a:pPr>
            <a:r>
              <a:rPr lang="en-US" sz="7475">
                <a:solidFill>
                  <a:srgbClr val="FFFFFF"/>
                </a:solidFill>
                <a:latin typeface="Telegraf Extra-Light"/>
                <a:ea typeface="Telegraf Extra-Light"/>
                <a:cs typeface="Telegraf Extra-Light"/>
                <a:sym typeface="Telegraf Extra-Light"/>
              </a:rPr>
              <a:t>Chat System Using Sockets  </a:t>
            </a:r>
          </a:p>
        </p:txBody>
      </p:sp>
      <p:sp>
        <p:nvSpPr>
          <p:cNvPr id="22" name="TextBox 22"/>
          <p:cNvSpPr txBox="1"/>
          <p:nvPr/>
        </p:nvSpPr>
        <p:spPr>
          <a:xfrm>
            <a:off x="7711631" y="3086795"/>
            <a:ext cx="11643986" cy="1104526"/>
          </a:xfrm>
          <a:prstGeom prst="rect">
            <a:avLst/>
          </a:prstGeom>
        </p:spPr>
        <p:txBody>
          <a:bodyPr lIns="0" tIns="0" rIns="0" bIns="0" rtlCol="0" anchor="t">
            <a:spAutoFit/>
          </a:bodyPr>
          <a:lstStyle/>
          <a:p>
            <a:pPr algn="l">
              <a:lnSpc>
                <a:spcPts val="7630"/>
              </a:lnSpc>
            </a:pPr>
            <a:r>
              <a:rPr lang="en-US" sz="7786" b="1">
                <a:solidFill>
                  <a:srgbClr val="FFFFFF"/>
                </a:solidFill>
                <a:latin typeface="Telegraf Heavy"/>
                <a:ea typeface="Telegraf Heavy"/>
                <a:cs typeface="Telegraf Heavy"/>
                <a:sym typeface="Telegraf Heavy"/>
              </a:rPr>
              <a:t>&amp; Multithreading</a:t>
            </a:r>
          </a:p>
        </p:txBody>
      </p:sp>
      <p:sp>
        <p:nvSpPr>
          <p:cNvPr id="23" name="TextBox 23"/>
          <p:cNvSpPr txBox="1"/>
          <p:nvPr/>
        </p:nvSpPr>
        <p:spPr>
          <a:xfrm>
            <a:off x="7724059" y="4465436"/>
            <a:ext cx="10152109" cy="3856689"/>
          </a:xfrm>
          <a:prstGeom prst="rect">
            <a:avLst/>
          </a:prstGeom>
        </p:spPr>
        <p:txBody>
          <a:bodyPr lIns="0" tIns="0" rIns="0" bIns="0" rtlCol="0" anchor="t">
            <a:spAutoFit/>
          </a:bodyPr>
          <a:lstStyle/>
          <a:p>
            <a:pPr algn="just">
              <a:lnSpc>
                <a:spcPts val="3105"/>
              </a:lnSpc>
            </a:pPr>
            <a:endParaRPr/>
          </a:p>
          <a:p>
            <a:pPr algn="just">
              <a:lnSpc>
                <a:spcPts val="3105"/>
              </a:lnSpc>
            </a:pPr>
            <a:r>
              <a:rPr lang="en-US" sz="2218" b="1">
                <a:solidFill>
                  <a:srgbClr val="FFFFFF"/>
                </a:solidFill>
                <a:latin typeface="Telegraf Medium"/>
                <a:ea typeface="Telegraf Medium"/>
                <a:cs typeface="Telegraf Medium"/>
                <a:sym typeface="Telegraf Medium"/>
              </a:rPr>
              <a:t>The first chat system is based on a client-server architecture using TCP sockets. In this system, a central server is responsible for managing connections and forwarding messages between connected clients.</a:t>
            </a:r>
          </a:p>
          <a:p>
            <a:pPr algn="just">
              <a:lnSpc>
                <a:spcPts val="3105"/>
              </a:lnSpc>
            </a:pPr>
            <a:endParaRPr lang="en-US" sz="2218" b="1">
              <a:solidFill>
                <a:srgbClr val="FFFFFF"/>
              </a:solidFill>
              <a:latin typeface="Telegraf Medium"/>
              <a:ea typeface="Telegraf Medium"/>
              <a:cs typeface="Telegraf Medium"/>
              <a:sym typeface="Telegraf Medium"/>
            </a:endParaRPr>
          </a:p>
          <a:p>
            <a:pPr algn="just">
              <a:lnSpc>
                <a:spcPts val="3105"/>
              </a:lnSpc>
              <a:spcBef>
                <a:spcPct val="0"/>
              </a:spcBef>
            </a:pPr>
            <a:r>
              <a:rPr lang="en-US" sz="2218" b="1">
                <a:solidFill>
                  <a:srgbClr val="FFFFFF"/>
                </a:solidFill>
                <a:latin typeface="Telegraf Medium"/>
                <a:ea typeface="Telegraf Medium"/>
                <a:cs typeface="Telegraf Medium"/>
                <a:sym typeface="Telegraf Medium"/>
              </a:rPr>
              <a:t>Each client runs on a separate machine or the same machine and connects to the server through a network. The server uses multithreading to handle multiple clients concurrently, where each connected client is served by a dedicated thread. This design allows the server to process messages from different clients simultaneously without blocking other connections</a:t>
            </a:r>
          </a:p>
        </p:txBody>
      </p:sp>
      <p:grpSp>
        <p:nvGrpSpPr>
          <p:cNvPr id="24" name="Group 24"/>
          <p:cNvGrpSpPr/>
          <p:nvPr/>
        </p:nvGrpSpPr>
        <p:grpSpPr>
          <a:xfrm>
            <a:off x="6058999" y="1803205"/>
            <a:ext cx="938300" cy="845785"/>
            <a:chOff x="0" y="0"/>
            <a:chExt cx="247124" cy="222758"/>
          </a:xfrm>
        </p:grpSpPr>
        <p:sp>
          <p:nvSpPr>
            <p:cNvPr id="25" name="Freeform 25"/>
            <p:cNvSpPr/>
            <p:nvPr/>
          </p:nvSpPr>
          <p:spPr>
            <a:xfrm>
              <a:off x="0" y="0"/>
              <a:ext cx="247124" cy="222758"/>
            </a:xfrm>
            <a:custGeom>
              <a:avLst/>
              <a:gdLst/>
              <a:ahLst/>
              <a:cxnLst/>
              <a:rect l="l" t="t" r="r" b="b"/>
              <a:pathLst>
                <a:path w="247124" h="222758">
                  <a:moveTo>
                    <a:pt x="0" y="0"/>
                  </a:moveTo>
                  <a:lnTo>
                    <a:pt x="247124" y="0"/>
                  </a:lnTo>
                  <a:lnTo>
                    <a:pt x="247124" y="222758"/>
                  </a:lnTo>
                  <a:lnTo>
                    <a:pt x="0" y="222758"/>
                  </a:lnTo>
                  <a:close/>
                </a:path>
              </a:pathLst>
            </a:custGeom>
            <a:solidFill>
              <a:srgbClr val="000000">
                <a:alpha val="0"/>
              </a:srgbClr>
            </a:solidFill>
            <a:ln w="11430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26" name="TextBox 26"/>
            <p:cNvSpPr txBox="1"/>
            <p:nvPr/>
          </p:nvSpPr>
          <p:spPr>
            <a:xfrm>
              <a:off x="0" y="-38100"/>
              <a:ext cx="247124" cy="260858"/>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452038" y="3863046"/>
            <a:ext cx="5955380" cy="5955380"/>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4" name="Freeform 14"/>
          <p:cNvSpPr/>
          <p:nvPr/>
        </p:nvSpPr>
        <p:spPr>
          <a:xfrm>
            <a:off x="1926136" y="5414087"/>
            <a:ext cx="5604438" cy="3393232"/>
          </a:xfrm>
          <a:custGeom>
            <a:avLst/>
            <a:gdLst/>
            <a:ahLst/>
            <a:cxnLst/>
            <a:rect l="l" t="t" r="r" b="b"/>
            <a:pathLst>
              <a:path w="5604438" h="3393232">
                <a:moveTo>
                  <a:pt x="0" y="0"/>
                </a:moveTo>
                <a:lnTo>
                  <a:pt x="5604438" y="0"/>
                </a:lnTo>
                <a:lnTo>
                  <a:pt x="5604438" y="3393232"/>
                </a:lnTo>
                <a:lnTo>
                  <a:pt x="0" y="339323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15" name="TextBox 15"/>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6" name="TextBox 16"/>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7" name="TextBox 17"/>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8" name="TextBox 18"/>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9" name="TextBox 19"/>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0" name="TextBox 20"/>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1" name="TextBox 21"/>
          <p:cNvSpPr txBox="1"/>
          <p:nvPr/>
        </p:nvSpPr>
        <p:spPr>
          <a:xfrm>
            <a:off x="2828995" y="2008689"/>
            <a:ext cx="10866005" cy="978878"/>
          </a:xfrm>
          <a:prstGeom prst="rect">
            <a:avLst/>
          </a:prstGeom>
        </p:spPr>
        <p:txBody>
          <a:bodyPr lIns="0" tIns="0" rIns="0" bIns="0" rtlCol="0" anchor="t">
            <a:spAutoFit/>
          </a:bodyPr>
          <a:lstStyle/>
          <a:p>
            <a:pPr algn="l">
              <a:lnSpc>
                <a:spcPts val="6756"/>
              </a:lnSpc>
            </a:pPr>
            <a:r>
              <a:rPr lang="en-US" sz="6894">
                <a:solidFill>
                  <a:srgbClr val="FFFFFF"/>
                </a:solidFill>
                <a:latin typeface="Telegraf Extra-Light"/>
                <a:ea typeface="Telegraf Extra-Light"/>
                <a:cs typeface="Telegraf Extra-Light"/>
                <a:sym typeface="Telegraf Extra-Light"/>
              </a:rPr>
              <a:t>Chat System Using Sockets</a:t>
            </a:r>
          </a:p>
        </p:txBody>
      </p:sp>
      <p:sp>
        <p:nvSpPr>
          <p:cNvPr id="22" name="TextBox 22"/>
          <p:cNvSpPr txBox="1"/>
          <p:nvPr/>
        </p:nvSpPr>
        <p:spPr>
          <a:xfrm>
            <a:off x="3429728" y="2855431"/>
            <a:ext cx="8653165" cy="1007615"/>
          </a:xfrm>
          <a:prstGeom prst="rect">
            <a:avLst/>
          </a:prstGeom>
        </p:spPr>
        <p:txBody>
          <a:bodyPr lIns="0" tIns="0" rIns="0" bIns="0" rtlCol="0" anchor="t">
            <a:spAutoFit/>
          </a:bodyPr>
          <a:lstStyle/>
          <a:p>
            <a:pPr algn="l">
              <a:lnSpc>
                <a:spcPts val="6942"/>
              </a:lnSpc>
            </a:pPr>
            <a:r>
              <a:rPr lang="en-US" sz="7084" b="1">
                <a:solidFill>
                  <a:srgbClr val="FFFFFF"/>
                </a:solidFill>
                <a:latin typeface="Telegraf Heavy"/>
                <a:ea typeface="Telegraf Heavy"/>
                <a:cs typeface="Telegraf Heavy"/>
                <a:sym typeface="Telegraf Heavy"/>
              </a:rPr>
              <a:t>&amp; Multithreading</a:t>
            </a:r>
          </a:p>
        </p:txBody>
      </p:sp>
      <p:sp>
        <p:nvSpPr>
          <p:cNvPr id="23" name="TextBox 23"/>
          <p:cNvSpPr txBox="1"/>
          <p:nvPr/>
        </p:nvSpPr>
        <p:spPr>
          <a:xfrm>
            <a:off x="8549518" y="3633139"/>
            <a:ext cx="8054984" cy="1824555"/>
          </a:xfrm>
          <a:prstGeom prst="rect">
            <a:avLst/>
          </a:prstGeom>
        </p:spPr>
        <p:txBody>
          <a:bodyPr lIns="0" tIns="0" rIns="0" bIns="0" rtlCol="0" anchor="t">
            <a:spAutoFit/>
          </a:bodyPr>
          <a:lstStyle/>
          <a:p>
            <a:pPr algn="just">
              <a:lnSpc>
                <a:spcPts val="2858"/>
              </a:lnSpc>
            </a:pPr>
            <a:endParaRPr/>
          </a:p>
          <a:p>
            <a:pPr algn="just">
              <a:lnSpc>
                <a:spcPts val="2858"/>
              </a:lnSpc>
              <a:spcBef>
                <a:spcPct val="0"/>
              </a:spcBef>
            </a:pPr>
            <a:r>
              <a:rPr lang="en-US" sz="2042">
                <a:solidFill>
                  <a:srgbClr val="FFFFFF"/>
                </a:solidFill>
                <a:latin typeface="Telegraf"/>
                <a:ea typeface="Telegraf"/>
                <a:cs typeface="Telegraf"/>
                <a:sym typeface="Telegraf"/>
              </a:rPr>
              <a:t>The use of sockets enables communication over a network, making this system suitable for distributed environments. Multithreading ensures responsiveness and scalability, as multiple clients can send and receive messages at the same time.</a:t>
            </a:r>
          </a:p>
        </p:txBody>
      </p:sp>
      <p:grpSp>
        <p:nvGrpSpPr>
          <p:cNvPr id="24" name="Group 24"/>
          <p:cNvGrpSpPr/>
          <p:nvPr/>
        </p:nvGrpSpPr>
        <p:grpSpPr>
          <a:xfrm>
            <a:off x="9327416" y="6339040"/>
            <a:ext cx="561811" cy="561811"/>
            <a:chOff x="0" y="0"/>
            <a:chExt cx="812800" cy="812800"/>
          </a:xfrm>
        </p:grpSpPr>
        <p:sp>
          <p:nvSpPr>
            <p:cNvPr id="25" name="Freeform 2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26" name="TextBox 26"/>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27" name="TextBox 27"/>
          <p:cNvSpPr txBox="1"/>
          <p:nvPr/>
        </p:nvSpPr>
        <p:spPr>
          <a:xfrm>
            <a:off x="8504263" y="5301321"/>
            <a:ext cx="8821712" cy="884452"/>
          </a:xfrm>
          <a:prstGeom prst="rect">
            <a:avLst/>
          </a:prstGeom>
        </p:spPr>
        <p:txBody>
          <a:bodyPr lIns="0" tIns="0" rIns="0" bIns="0" rtlCol="0" anchor="t">
            <a:spAutoFit/>
          </a:bodyPr>
          <a:lstStyle/>
          <a:p>
            <a:pPr algn="l">
              <a:lnSpc>
                <a:spcPts val="3292"/>
              </a:lnSpc>
            </a:pPr>
            <a:endParaRPr/>
          </a:p>
          <a:p>
            <a:pPr algn="l">
              <a:lnSpc>
                <a:spcPts val="3292"/>
              </a:lnSpc>
            </a:pPr>
            <a:r>
              <a:rPr lang="en-US" sz="3359" b="1">
                <a:solidFill>
                  <a:srgbClr val="FFFFFF"/>
                </a:solidFill>
                <a:latin typeface="Telegraf Bold"/>
                <a:ea typeface="Telegraf Bold"/>
                <a:cs typeface="Telegraf Bold"/>
                <a:sym typeface="Telegraf Bold"/>
              </a:rPr>
              <a:t>Key Operating System Concepts Used:</a:t>
            </a:r>
          </a:p>
        </p:txBody>
      </p:sp>
      <p:sp>
        <p:nvSpPr>
          <p:cNvPr id="28" name="TextBox 28"/>
          <p:cNvSpPr txBox="1"/>
          <p:nvPr/>
        </p:nvSpPr>
        <p:spPr>
          <a:xfrm>
            <a:off x="10080605" y="9292247"/>
            <a:ext cx="4992810"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Network sockets</a:t>
            </a:r>
          </a:p>
        </p:txBody>
      </p:sp>
      <p:grpSp>
        <p:nvGrpSpPr>
          <p:cNvPr id="29" name="Group 29"/>
          <p:cNvGrpSpPr/>
          <p:nvPr/>
        </p:nvGrpSpPr>
        <p:grpSpPr>
          <a:xfrm>
            <a:off x="2491428" y="1822546"/>
            <a:ext cx="938300" cy="845785"/>
            <a:chOff x="0" y="0"/>
            <a:chExt cx="247124" cy="222758"/>
          </a:xfrm>
        </p:grpSpPr>
        <p:sp>
          <p:nvSpPr>
            <p:cNvPr id="30" name="Freeform 30"/>
            <p:cNvSpPr/>
            <p:nvPr/>
          </p:nvSpPr>
          <p:spPr>
            <a:xfrm>
              <a:off x="0" y="0"/>
              <a:ext cx="247124" cy="222758"/>
            </a:xfrm>
            <a:custGeom>
              <a:avLst/>
              <a:gdLst/>
              <a:ahLst/>
              <a:cxnLst/>
              <a:rect l="l" t="t" r="r" b="b"/>
              <a:pathLst>
                <a:path w="247124" h="222758">
                  <a:moveTo>
                    <a:pt x="0" y="0"/>
                  </a:moveTo>
                  <a:lnTo>
                    <a:pt x="247124" y="0"/>
                  </a:lnTo>
                  <a:lnTo>
                    <a:pt x="247124" y="222758"/>
                  </a:lnTo>
                  <a:lnTo>
                    <a:pt x="0" y="222758"/>
                  </a:lnTo>
                  <a:close/>
                </a:path>
              </a:pathLst>
            </a:custGeom>
            <a:solidFill>
              <a:srgbClr val="000000">
                <a:alpha val="0"/>
              </a:srgbClr>
            </a:solidFill>
            <a:ln w="11430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31" name="TextBox 31"/>
            <p:cNvSpPr txBox="1"/>
            <p:nvPr/>
          </p:nvSpPr>
          <p:spPr>
            <a:xfrm>
              <a:off x="0" y="-38100"/>
              <a:ext cx="247124" cy="260858"/>
            </a:xfrm>
            <a:prstGeom prst="rect">
              <a:avLst/>
            </a:prstGeom>
          </p:spPr>
          <p:txBody>
            <a:bodyPr lIns="50800" tIns="50800" rIns="50800" bIns="50800" rtlCol="0" anchor="ctr"/>
            <a:lstStyle/>
            <a:p>
              <a:pPr algn="ctr">
                <a:lnSpc>
                  <a:spcPts val="2659"/>
                </a:lnSpc>
                <a:spcBef>
                  <a:spcPct val="0"/>
                </a:spcBef>
              </a:pPr>
              <a:endParaRPr/>
            </a:p>
          </p:txBody>
        </p:sp>
      </p:grpSp>
      <p:grpSp>
        <p:nvGrpSpPr>
          <p:cNvPr id="32" name="Group 32"/>
          <p:cNvGrpSpPr/>
          <p:nvPr/>
        </p:nvGrpSpPr>
        <p:grpSpPr>
          <a:xfrm>
            <a:off x="9355354" y="8210216"/>
            <a:ext cx="565886" cy="565886"/>
            <a:chOff x="0" y="0"/>
            <a:chExt cx="812800" cy="812800"/>
          </a:xfrm>
        </p:grpSpPr>
        <p:sp>
          <p:nvSpPr>
            <p:cNvPr id="33" name="Freeform 3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34" name="TextBox 3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35" name="Group 35"/>
          <p:cNvGrpSpPr/>
          <p:nvPr/>
        </p:nvGrpSpPr>
        <p:grpSpPr>
          <a:xfrm>
            <a:off x="9355354" y="7271770"/>
            <a:ext cx="561811" cy="561811"/>
            <a:chOff x="0" y="0"/>
            <a:chExt cx="812800" cy="812800"/>
          </a:xfrm>
        </p:grpSpPr>
        <p:sp>
          <p:nvSpPr>
            <p:cNvPr id="36" name="Freeform 3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37" name="TextBox 37"/>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38" name="TextBox 38"/>
          <p:cNvSpPr txBox="1"/>
          <p:nvPr/>
        </p:nvSpPr>
        <p:spPr>
          <a:xfrm>
            <a:off x="10162598" y="8301225"/>
            <a:ext cx="3577815"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Multithreading</a:t>
            </a:r>
          </a:p>
        </p:txBody>
      </p:sp>
      <p:sp>
        <p:nvSpPr>
          <p:cNvPr id="39" name="TextBox 39"/>
          <p:cNvSpPr txBox="1"/>
          <p:nvPr/>
        </p:nvSpPr>
        <p:spPr>
          <a:xfrm>
            <a:off x="10060536" y="6425974"/>
            <a:ext cx="6151752"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Concurrent client handling</a:t>
            </a:r>
          </a:p>
        </p:txBody>
      </p:sp>
      <p:grpSp>
        <p:nvGrpSpPr>
          <p:cNvPr id="40" name="Group 40"/>
          <p:cNvGrpSpPr/>
          <p:nvPr/>
        </p:nvGrpSpPr>
        <p:grpSpPr>
          <a:xfrm>
            <a:off x="9355354" y="9258300"/>
            <a:ext cx="565886" cy="565886"/>
            <a:chOff x="0" y="0"/>
            <a:chExt cx="812800" cy="812800"/>
          </a:xfrm>
        </p:grpSpPr>
        <p:sp>
          <p:nvSpPr>
            <p:cNvPr id="41" name="Freeform 4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42" name="TextBox 42"/>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43" name="TextBox 43"/>
          <p:cNvSpPr txBox="1"/>
          <p:nvPr/>
        </p:nvSpPr>
        <p:spPr>
          <a:xfrm>
            <a:off x="10162598" y="7311998"/>
            <a:ext cx="8125402" cy="474877"/>
          </a:xfrm>
          <a:prstGeom prst="rect">
            <a:avLst/>
          </a:prstGeom>
        </p:spPr>
        <p:txBody>
          <a:bodyPr lIns="0" tIns="0" rIns="0" bIns="0" rtlCol="0" anchor="t">
            <a:spAutoFit/>
          </a:bodyPr>
          <a:lstStyle/>
          <a:p>
            <a:pPr algn="l">
              <a:lnSpc>
                <a:spcPts val="3292"/>
              </a:lnSpc>
            </a:pPr>
            <a:r>
              <a:rPr lang="en-US" sz="3359">
                <a:solidFill>
                  <a:srgbClr val="FFFFFF"/>
                </a:solidFill>
                <a:latin typeface="Telegraf"/>
                <a:ea typeface="Telegraf"/>
                <a:cs typeface="Telegraf"/>
                <a:sym typeface="Telegraf"/>
              </a:rPr>
              <a:t>Client-server communication model</a:t>
            </a: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03456"/>
        </a:solidFill>
        <a:effectLst/>
      </p:bgPr>
    </p:bg>
    <p:spTree>
      <p:nvGrpSpPr>
        <p:cNvPr id="1" name=""/>
        <p:cNvGrpSpPr/>
        <p:nvPr/>
      </p:nvGrpSpPr>
      <p:grpSpPr>
        <a:xfrm>
          <a:off x="0" y="0"/>
          <a:ext cx="0" cy="0"/>
          <a:chOff x="0" y="0"/>
          <a:chExt cx="0" cy="0"/>
        </a:xfrm>
      </p:grpSpPr>
      <p:grpSp>
        <p:nvGrpSpPr>
          <p:cNvPr id="2" name="Group 2"/>
          <p:cNvGrpSpPr/>
          <p:nvPr/>
        </p:nvGrpSpPr>
        <p:grpSpPr>
          <a:xfrm>
            <a:off x="1624297" y="766151"/>
            <a:ext cx="15462115" cy="870746"/>
            <a:chOff x="0" y="0"/>
            <a:chExt cx="7216575" cy="406400"/>
          </a:xfrm>
        </p:grpSpPr>
        <p:sp>
          <p:nvSpPr>
            <p:cNvPr id="3" name="Freeform 3"/>
            <p:cNvSpPr/>
            <p:nvPr/>
          </p:nvSpPr>
          <p:spPr>
            <a:xfrm>
              <a:off x="0" y="0"/>
              <a:ext cx="7216575" cy="406400"/>
            </a:xfrm>
            <a:custGeom>
              <a:avLst/>
              <a:gdLst/>
              <a:ahLst/>
              <a:cxnLst/>
              <a:rect l="l" t="t" r="r" b="b"/>
              <a:pathLst>
                <a:path w="7216575" h="406400">
                  <a:moveTo>
                    <a:pt x="7013375" y="0"/>
                  </a:moveTo>
                  <a:cubicBezTo>
                    <a:pt x="7125600" y="0"/>
                    <a:pt x="7216575" y="90976"/>
                    <a:pt x="7216575" y="203200"/>
                  </a:cubicBezTo>
                  <a:cubicBezTo>
                    <a:pt x="7216575" y="315424"/>
                    <a:pt x="7125600" y="406400"/>
                    <a:pt x="7013375" y="406400"/>
                  </a:cubicBezTo>
                  <a:lnTo>
                    <a:pt x="203200" y="406400"/>
                  </a:lnTo>
                  <a:cubicBezTo>
                    <a:pt x="90976" y="406400"/>
                    <a:pt x="0" y="315424"/>
                    <a:pt x="0" y="203200"/>
                  </a:cubicBezTo>
                  <a:cubicBezTo>
                    <a:pt x="0" y="90976"/>
                    <a:pt x="90976" y="0"/>
                    <a:pt x="203200" y="0"/>
                  </a:cubicBezTo>
                  <a:close/>
                </a:path>
              </a:pathLst>
            </a:custGeom>
            <a:gradFill rotWithShape="1">
              <a:gsLst>
                <a:gs pos="0">
                  <a:srgbClr val="FFFFFF">
                    <a:alpha val="39000"/>
                  </a:srgbClr>
                </a:gs>
                <a:gs pos="100000">
                  <a:srgbClr val="9B9B9B">
                    <a:alpha val="10335"/>
                  </a:srgbClr>
                </a:gs>
              </a:gsLst>
              <a:lin ang="0"/>
            </a:gradFill>
            <a:ln w="38100" cap="sq">
              <a:solidFill>
                <a:srgbClr val="5CE1E6">
                  <a:alpha val="38824"/>
                </a:srgbClr>
              </a:solidFill>
              <a:prstDash val="solid"/>
              <a:miter/>
            </a:ln>
          </p:spPr>
          <p:txBody>
            <a:bodyPr/>
            <a:lstStyle/>
            <a:p>
              <a:endParaRPr lang="en-US"/>
            </a:p>
          </p:txBody>
        </p:sp>
        <p:sp>
          <p:nvSpPr>
            <p:cNvPr id="4" name="TextBox 4"/>
            <p:cNvSpPr txBox="1"/>
            <p:nvPr/>
          </p:nvSpPr>
          <p:spPr>
            <a:xfrm>
              <a:off x="0" y="-66675"/>
              <a:ext cx="7216575" cy="473075"/>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2283257" y="990458"/>
            <a:ext cx="416341" cy="422132"/>
            <a:chOff x="0" y="0"/>
            <a:chExt cx="109654" cy="111179"/>
          </a:xfrm>
        </p:grpSpPr>
        <p:sp>
          <p:nvSpPr>
            <p:cNvPr id="6" name="Freeform 6"/>
            <p:cNvSpPr/>
            <p:nvPr/>
          </p:nvSpPr>
          <p:spPr>
            <a:xfrm>
              <a:off x="0" y="0"/>
              <a:ext cx="109654" cy="111179"/>
            </a:xfrm>
            <a:custGeom>
              <a:avLst/>
              <a:gdLst/>
              <a:ahLst/>
              <a:cxnLst/>
              <a:rect l="l" t="t" r="r" b="b"/>
              <a:pathLst>
                <a:path w="109654" h="111179">
                  <a:moveTo>
                    <a:pt x="0" y="0"/>
                  </a:moveTo>
                  <a:lnTo>
                    <a:pt x="109654" y="0"/>
                  </a:lnTo>
                  <a:lnTo>
                    <a:pt x="109654" y="111179"/>
                  </a:lnTo>
                  <a:lnTo>
                    <a:pt x="0" y="111179"/>
                  </a:lnTo>
                  <a:close/>
                </a:path>
              </a:pathLst>
            </a:custGeom>
            <a:solidFill>
              <a:srgbClr val="000000">
                <a:alpha val="0"/>
              </a:srgbClr>
            </a:solidFill>
            <a:ln w="9525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7" name="TextBox 7"/>
            <p:cNvSpPr txBox="1"/>
            <p:nvPr/>
          </p:nvSpPr>
          <p:spPr>
            <a:xfrm>
              <a:off x="0" y="-38100"/>
              <a:ext cx="109654" cy="149279"/>
            </a:xfrm>
            <a:prstGeom prst="rect">
              <a:avLst/>
            </a:prstGeom>
          </p:spPr>
          <p:txBody>
            <a:bodyPr lIns="50800" tIns="50800" rIns="50800" bIns="50800" rtlCol="0" anchor="ctr"/>
            <a:lstStyle/>
            <a:p>
              <a:pPr algn="ctr">
                <a:lnSpc>
                  <a:spcPts val="2659"/>
                </a:lnSpc>
                <a:spcBef>
                  <a:spcPct val="0"/>
                </a:spcBef>
              </a:pPr>
              <a:endParaRPr/>
            </a:p>
          </p:txBody>
        </p:sp>
      </p:grpSp>
      <p:grpSp>
        <p:nvGrpSpPr>
          <p:cNvPr id="8" name="Group 8"/>
          <p:cNvGrpSpPr/>
          <p:nvPr/>
        </p:nvGrpSpPr>
        <p:grpSpPr>
          <a:xfrm>
            <a:off x="15547162" y="8907433"/>
            <a:ext cx="2013598" cy="701734"/>
            <a:chOff x="0" y="0"/>
            <a:chExt cx="530330" cy="184819"/>
          </a:xfrm>
        </p:grpSpPr>
        <p:sp>
          <p:nvSpPr>
            <p:cNvPr id="9" name="Freeform 9"/>
            <p:cNvSpPr/>
            <p:nvPr/>
          </p:nvSpPr>
          <p:spPr>
            <a:xfrm>
              <a:off x="0" y="0"/>
              <a:ext cx="530330" cy="184819"/>
            </a:xfrm>
            <a:custGeom>
              <a:avLst/>
              <a:gdLst/>
              <a:ahLst/>
              <a:cxnLst/>
              <a:rect l="l" t="t" r="r" b="b"/>
              <a:pathLst>
                <a:path w="530330" h="184819">
                  <a:moveTo>
                    <a:pt x="0" y="0"/>
                  </a:moveTo>
                  <a:lnTo>
                    <a:pt x="530330" y="0"/>
                  </a:lnTo>
                  <a:lnTo>
                    <a:pt x="530330" y="184819"/>
                  </a:lnTo>
                  <a:lnTo>
                    <a:pt x="0" y="184819"/>
                  </a:lnTo>
                  <a:close/>
                </a:path>
              </a:pathLst>
            </a:custGeom>
            <a:solidFill>
              <a:srgbClr val="000000">
                <a:alpha val="0"/>
              </a:srgbClr>
            </a:solidFill>
            <a:ln w="66675"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10" name="TextBox 10"/>
            <p:cNvSpPr txBox="1"/>
            <p:nvPr/>
          </p:nvSpPr>
          <p:spPr>
            <a:xfrm>
              <a:off x="0" y="-38100"/>
              <a:ext cx="530330" cy="222919"/>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123890" y="2011849"/>
            <a:ext cx="4934444" cy="4934444"/>
            <a:chOff x="0" y="0"/>
            <a:chExt cx="812800" cy="812800"/>
          </a:xfrm>
        </p:grpSpPr>
        <p:sp>
          <p:nvSpPr>
            <p:cNvPr id="12" name="Freeform 12"/>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gradFill rotWithShape="1">
              <a:gsLst>
                <a:gs pos="0">
                  <a:srgbClr val="CDFFD8">
                    <a:alpha val="100000"/>
                  </a:srgbClr>
                </a:gs>
                <a:gs pos="100000">
                  <a:srgbClr val="94B9FF">
                    <a:alpha val="0"/>
                  </a:srgbClr>
                </a:gs>
              </a:gsLst>
              <a:lin ang="0"/>
            </a:gradFill>
          </p:spPr>
          <p:txBody>
            <a:bodyPr/>
            <a:lstStyle/>
            <a:p>
              <a:endParaRPr lang="en-US"/>
            </a:p>
          </p:txBody>
        </p:sp>
        <p:sp>
          <p:nvSpPr>
            <p:cNvPr id="13" name="TextBox 13"/>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pic>
        <p:nvPicPr>
          <p:cNvPr id="14" name="Picture 14"/>
          <p:cNvPicPr>
            <a:picLocks noChangeAspect="1"/>
          </p:cNvPicPr>
          <p:nvPr/>
        </p:nvPicPr>
        <p:blipFill>
          <a:blip r:embed="rId2"/>
          <a:srcRect/>
          <a:stretch>
            <a:fillRect/>
          </a:stretch>
        </p:blipFill>
        <p:spPr>
          <a:xfrm>
            <a:off x="1265756" y="2822749"/>
            <a:ext cx="5037000" cy="4641502"/>
          </a:xfrm>
          <a:prstGeom prst="rect">
            <a:avLst/>
          </a:prstGeom>
        </p:spPr>
      </p:pic>
      <p:sp>
        <p:nvSpPr>
          <p:cNvPr id="15" name="TextBox 15"/>
          <p:cNvSpPr txBox="1"/>
          <p:nvPr/>
        </p:nvSpPr>
        <p:spPr>
          <a:xfrm>
            <a:off x="2828995" y="995045"/>
            <a:ext cx="2507341" cy="384373"/>
          </a:xfrm>
          <a:prstGeom prst="rect">
            <a:avLst/>
          </a:prstGeom>
        </p:spPr>
        <p:txBody>
          <a:bodyPr lIns="0" tIns="0" rIns="0" bIns="0" rtlCol="0" anchor="t">
            <a:spAutoFit/>
          </a:bodyPr>
          <a:lstStyle/>
          <a:p>
            <a:pPr algn="l">
              <a:lnSpc>
                <a:spcPts val="2964"/>
              </a:lnSpc>
              <a:spcBef>
                <a:spcPct val="0"/>
              </a:spcBef>
            </a:pPr>
            <a:r>
              <a:rPr lang="en-US" sz="2117">
                <a:solidFill>
                  <a:srgbClr val="FFFFFF"/>
                </a:solidFill>
                <a:latin typeface="Telegraf"/>
                <a:ea typeface="Telegraf"/>
                <a:cs typeface="Telegraf"/>
                <a:sym typeface="Telegraf"/>
              </a:rPr>
              <a:t>Paucek &amp; Lage</a:t>
            </a:r>
          </a:p>
        </p:txBody>
      </p:sp>
      <p:sp>
        <p:nvSpPr>
          <p:cNvPr id="16" name="TextBox 16"/>
          <p:cNvSpPr txBox="1"/>
          <p:nvPr/>
        </p:nvSpPr>
        <p:spPr>
          <a:xfrm>
            <a:off x="10621254"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Bold"/>
                <a:ea typeface="Telegraf Bold"/>
                <a:cs typeface="Telegraf Bold"/>
                <a:sym typeface="Telegraf Bold"/>
              </a:rPr>
              <a:t>Home</a:t>
            </a:r>
          </a:p>
        </p:txBody>
      </p:sp>
      <p:sp>
        <p:nvSpPr>
          <p:cNvPr id="17" name="TextBox 17"/>
          <p:cNvSpPr txBox="1"/>
          <p:nvPr/>
        </p:nvSpPr>
        <p:spPr>
          <a:xfrm>
            <a:off x="11870091"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About Us</a:t>
            </a:r>
          </a:p>
        </p:txBody>
      </p:sp>
      <p:sp>
        <p:nvSpPr>
          <p:cNvPr id="18" name="TextBox 18"/>
          <p:cNvSpPr txBox="1"/>
          <p:nvPr/>
        </p:nvSpPr>
        <p:spPr>
          <a:xfrm>
            <a:off x="13467042"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Project</a:t>
            </a:r>
          </a:p>
        </p:txBody>
      </p:sp>
      <p:sp>
        <p:nvSpPr>
          <p:cNvPr id="19" name="TextBox 19"/>
          <p:cNvSpPr txBox="1"/>
          <p:nvPr/>
        </p:nvSpPr>
        <p:spPr>
          <a:xfrm>
            <a:off x="14882037" y="1044575"/>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Contact</a:t>
            </a:r>
          </a:p>
        </p:txBody>
      </p:sp>
      <p:sp>
        <p:nvSpPr>
          <p:cNvPr id="20" name="TextBox 20"/>
          <p:cNvSpPr txBox="1"/>
          <p:nvPr/>
        </p:nvSpPr>
        <p:spPr>
          <a:xfrm>
            <a:off x="16040979" y="9057541"/>
            <a:ext cx="1330251" cy="334843"/>
          </a:xfrm>
          <a:prstGeom prst="rect">
            <a:avLst/>
          </a:prstGeom>
        </p:spPr>
        <p:txBody>
          <a:bodyPr lIns="0" tIns="0" rIns="0" bIns="0" rtlCol="0" anchor="t">
            <a:spAutoFit/>
          </a:bodyPr>
          <a:lstStyle/>
          <a:p>
            <a:pPr algn="l">
              <a:lnSpc>
                <a:spcPts val="2544"/>
              </a:lnSpc>
              <a:spcBef>
                <a:spcPct val="0"/>
              </a:spcBef>
            </a:pPr>
            <a:r>
              <a:rPr lang="en-US" sz="1817" b="1">
                <a:solidFill>
                  <a:srgbClr val="FFFFFF"/>
                </a:solidFill>
                <a:latin typeface="Telegraf Medium"/>
                <a:ea typeface="Telegraf Medium"/>
                <a:cs typeface="Telegraf Medium"/>
                <a:sym typeface="Telegraf Medium"/>
              </a:rPr>
              <a:t>Next Slide</a:t>
            </a:r>
          </a:p>
        </p:txBody>
      </p:sp>
      <p:sp>
        <p:nvSpPr>
          <p:cNvPr id="21" name="TextBox 21"/>
          <p:cNvSpPr txBox="1"/>
          <p:nvPr/>
        </p:nvSpPr>
        <p:spPr>
          <a:xfrm>
            <a:off x="1265756" y="7306772"/>
            <a:ext cx="10481333" cy="675363"/>
          </a:xfrm>
          <a:prstGeom prst="rect">
            <a:avLst/>
          </a:prstGeom>
        </p:spPr>
        <p:txBody>
          <a:bodyPr lIns="0" tIns="0" rIns="0" bIns="0" rtlCol="0" anchor="t">
            <a:spAutoFit/>
          </a:bodyPr>
          <a:lstStyle/>
          <a:p>
            <a:pPr algn="l">
              <a:lnSpc>
                <a:spcPts val="4672"/>
              </a:lnSpc>
            </a:pPr>
            <a:r>
              <a:rPr lang="en-US" sz="4767">
                <a:solidFill>
                  <a:srgbClr val="FFFFFF"/>
                </a:solidFill>
                <a:latin typeface="Telegraf Extra-Light"/>
                <a:ea typeface="Telegraf Extra-Light"/>
                <a:cs typeface="Telegraf Extra-Light"/>
                <a:sym typeface="Telegraf Extra-Light"/>
              </a:rPr>
              <a:t>Chat System Using Shared Memory</a:t>
            </a:r>
          </a:p>
        </p:txBody>
      </p:sp>
      <p:sp>
        <p:nvSpPr>
          <p:cNvPr id="22" name="TextBox 22"/>
          <p:cNvSpPr txBox="1"/>
          <p:nvPr/>
        </p:nvSpPr>
        <p:spPr>
          <a:xfrm>
            <a:off x="1734906" y="8039285"/>
            <a:ext cx="8365307" cy="741607"/>
          </a:xfrm>
          <a:prstGeom prst="rect">
            <a:avLst/>
          </a:prstGeom>
        </p:spPr>
        <p:txBody>
          <a:bodyPr lIns="0" tIns="0" rIns="0" bIns="0" rtlCol="0" anchor="t">
            <a:spAutoFit/>
          </a:bodyPr>
          <a:lstStyle/>
          <a:p>
            <a:pPr algn="l">
              <a:lnSpc>
                <a:spcPts val="5161"/>
              </a:lnSpc>
            </a:pPr>
            <a:r>
              <a:rPr lang="en-US" sz="5267" b="1">
                <a:solidFill>
                  <a:srgbClr val="FFFFFF"/>
                </a:solidFill>
                <a:latin typeface="Telegraf Heavy"/>
                <a:ea typeface="Telegraf Heavy"/>
                <a:cs typeface="Telegraf Heavy"/>
                <a:sym typeface="Telegraf Heavy"/>
              </a:rPr>
              <a:t>   &amp; Synchronization</a:t>
            </a:r>
          </a:p>
        </p:txBody>
      </p:sp>
      <p:sp>
        <p:nvSpPr>
          <p:cNvPr id="23" name="TextBox 23"/>
          <p:cNvSpPr txBox="1"/>
          <p:nvPr/>
        </p:nvSpPr>
        <p:spPr>
          <a:xfrm>
            <a:off x="9459249" y="2377335"/>
            <a:ext cx="7627163" cy="4757987"/>
          </a:xfrm>
          <a:prstGeom prst="rect">
            <a:avLst/>
          </a:prstGeom>
        </p:spPr>
        <p:txBody>
          <a:bodyPr lIns="0" tIns="0" rIns="0" bIns="0" rtlCol="0" anchor="t">
            <a:spAutoFit/>
          </a:bodyPr>
          <a:lstStyle/>
          <a:p>
            <a:pPr algn="just">
              <a:lnSpc>
                <a:spcPts val="2948"/>
              </a:lnSpc>
            </a:pPr>
            <a:endParaRPr/>
          </a:p>
          <a:p>
            <a:pPr algn="just">
              <a:lnSpc>
                <a:spcPts val="2948"/>
              </a:lnSpc>
            </a:pPr>
            <a:r>
              <a:rPr lang="en-US" sz="2105" b="1">
                <a:solidFill>
                  <a:srgbClr val="FFFFFF"/>
                </a:solidFill>
                <a:latin typeface="Telegraf Medium"/>
                <a:ea typeface="Telegraf Medium"/>
                <a:cs typeface="Telegraf Medium"/>
                <a:sym typeface="Telegraf Medium"/>
              </a:rPr>
              <a:t>The second chat system is designed for communication between users running on the same machine. This system uses shared memory as an inter-process communication mechanism, allowing multiple processes to access a common memory region.</a:t>
            </a:r>
          </a:p>
          <a:p>
            <a:pPr algn="just">
              <a:lnSpc>
                <a:spcPts val="2948"/>
              </a:lnSpc>
            </a:pPr>
            <a:endParaRPr lang="en-US" sz="2105" b="1">
              <a:solidFill>
                <a:srgbClr val="FFFFFF"/>
              </a:solidFill>
              <a:latin typeface="Telegraf Medium"/>
              <a:ea typeface="Telegraf Medium"/>
              <a:cs typeface="Telegraf Medium"/>
              <a:sym typeface="Telegraf Medium"/>
            </a:endParaRPr>
          </a:p>
          <a:p>
            <a:pPr algn="just">
              <a:lnSpc>
                <a:spcPts val="2948"/>
              </a:lnSpc>
              <a:spcBef>
                <a:spcPct val="0"/>
              </a:spcBef>
            </a:pPr>
            <a:r>
              <a:rPr lang="en-US" sz="2105" b="1">
                <a:solidFill>
                  <a:srgbClr val="FFFFFF"/>
                </a:solidFill>
                <a:latin typeface="Telegraf Medium"/>
                <a:ea typeface="Telegraf Medium"/>
                <a:cs typeface="Telegraf Medium"/>
                <a:sym typeface="Telegraf Medium"/>
              </a:rPr>
              <a:t>To ensure correct and safe access to the shared memory, semaphores are used as synchronization primitives. Semaphores prevent race conditions by controlling access to critical sections where shared data is read or written. This guarantees data consistency and avoids conflicts between concurrent processes.</a:t>
            </a:r>
          </a:p>
        </p:txBody>
      </p:sp>
      <p:grpSp>
        <p:nvGrpSpPr>
          <p:cNvPr id="24" name="Group 24"/>
          <p:cNvGrpSpPr/>
          <p:nvPr/>
        </p:nvGrpSpPr>
        <p:grpSpPr>
          <a:xfrm>
            <a:off x="796606" y="6946293"/>
            <a:ext cx="938300" cy="845785"/>
            <a:chOff x="0" y="0"/>
            <a:chExt cx="247124" cy="222758"/>
          </a:xfrm>
        </p:grpSpPr>
        <p:sp>
          <p:nvSpPr>
            <p:cNvPr id="25" name="Freeform 25"/>
            <p:cNvSpPr/>
            <p:nvPr/>
          </p:nvSpPr>
          <p:spPr>
            <a:xfrm>
              <a:off x="0" y="0"/>
              <a:ext cx="247124" cy="222758"/>
            </a:xfrm>
            <a:custGeom>
              <a:avLst/>
              <a:gdLst/>
              <a:ahLst/>
              <a:cxnLst/>
              <a:rect l="l" t="t" r="r" b="b"/>
              <a:pathLst>
                <a:path w="247124" h="222758">
                  <a:moveTo>
                    <a:pt x="0" y="0"/>
                  </a:moveTo>
                  <a:lnTo>
                    <a:pt x="247124" y="0"/>
                  </a:lnTo>
                  <a:lnTo>
                    <a:pt x="247124" y="222758"/>
                  </a:lnTo>
                  <a:lnTo>
                    <a:pt x="0" y="222758"/>
                  </a:lnTo>
                  <a:close/>
                </a:path>
              </a:pathLst>
            </a:custGeom>
            <a:solidFill>
              <a:srgbClr val="000000">
                <a:alpha val="0"/>
              </a:srgbClr>
            </a:solidFill>
            <a:ln w="114300" cap="sq">
              <a:gradFill>
                <a:gsLst>
                  <a:gs pos="0">
                    <a:srgbClr val="CDFFD8">
                      <a:alpha val="100000"/>
                    </a:srgbClr>
                  </a:gs>
                  <a:gs pos="100000">
                    <a:srgbClr val="94B9FF">
                      <a:alpha val="0"/>
                    </a:srgbClr>
                  </a:gs>
                </a:gsLst>
                <a:lin ang="0"/>
              </a:gradFill>
              <a:prstDash val="solid"/>
              <a:miter/>
            </a:ln>
          </p:spPr>
          <p:txBody>
            <a:bodyPr/>
            <a:lstStyle/>
            <a:p>
              <a:endParaRPr lang="en-US"/>
            </a:p>
          </p:txBody>
        </p:sp>
        <p:sp>
          <p:nvSpPr>
            <p:cNvPr id="26" name="TextBox 26"/>
            <p:cNvSpPr txBox="1"/>
            <p:nvPr/>
          </p:nvSpPr>
          <p:spPr>
            <a:xfrm>
              <a:off x="0" y="-38100"/>
              <a:ext cx="247124" cy="260858"/>
            </a:xfrm>
            <a:prstGeom prst="rect">
              <a:avLst/>
            </a:prstGeom>
          </p:spPr>
          <p:txBody>
            <a:bodyPr lIns="50800" tIns="50800" rIns="50800" bIns="50800" rtlCol="0" anchor="ctr"/>
            <a:lstStyle/>
            <a:p>
              <a:pPr algn="ctr">
                <a:lnSpc>
                  <a:spcPts val="2659"/>
                </a:lnSpc>
                <a:spcBef>
                  <a:spcPct val="0"/>
                </a:spcBef>
              </a:pPr>
              <a:endParaRPr/>
            </a:p>
          </p:txBody>
        </p:sp>
      </p:grpSp>
    </p:spTree>
  </p:cSld>
  <p:clrMapOvr>
    <a:masterClrMapping/>
  </p:clrMapOvr>
  <p:transition spd="slow">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844</Words>
  <Application>Microsoft Office PowerPoint</Application>
  <PresentationFormat>Custom</PresentationFormat>
  <Paragraphs>154</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Telegraf Bold</vt:lpstr>
      <vt:lpstr>Calibri</vt:lpstr>
      <vt:lpstr>Telegraf Heavy</vt:lpstr>
      <vt:lpstr>Arial</vt:lpstr>
      <vt:lpstr>Telegraf</vt:lpstr>
      <vt:lpstr>Telegraf Extra-Light</vt:lpstr>
      <vt:lpstr>Telegraf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Navy and Blue Modern Professional Social Media Strategy Presentation</dc:title>
  <cp:lastModifiedBy>mahmoud ashrey mahmoud ali</cp:lastModifiedBy>
  <cp:revision>2</cp:revision>
  <dcterms:created xsi:type="dcterms:W3CDTF">2006-08-16T00:00:00Z</dcterms:created>
  <dcterms:modified xsi:type="dcterms:W3CDTF">2025-12-19T17:25:19Z</dcterms:modified>
  <dc:identifier>DAG73ikFsqU</dc:identifier>
</cp:coreProperties>
</file>

<file path=docProps/thumbnail.jpeg>
</file>